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54A3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2367" y="177736"/>
            <a:ext cx="681926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522" y="1778634"/>
            <a:ext cx="7894954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54A3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" y="2941320"/>
            <a:ext cx="7152640" cy="24688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569200" y="2941320"/>
            <a:ext cx="1196340" cy="2466340"/>
            <a:chOff x="7569200" y="2941320"/>
            <a:chExt cx="1196340" cy="24663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9200" y="2941320"/>
              <a:ext cx="1196340" cy="24663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12710" y="3136646"/>
              <a:ext cx="910590" cy="2075814"/>
            </a:xfrm>
            <a:custGeom>
              <a:avLst/>
              <a:gdLst/>
              <a:ahLst/>
              <a:cxnLst/>
              <a:rect l="l" t="t" r="r" b="b"/>
              <a:pathLst>
                <a:path w="910590" h="2075814">
                  <a:moveTo>
                    <a:pt x="910221" y="0"/>
                  </a:moveTo>
                  <a:lnTo>
                    <a:pt x="0" y="0"/>
                  </a:lnTo>
                  <a:lnTo>
                    <a:pt x="0" y="2075687"/>
                  </a:lnTo>
                  <a:lnTo>
                    <a:pt x="910221" y="2075687"/>
                  </a:lnTo>
                  <a:lnTo>
                    <a:pt x="910221" y="0"/>
                  </a:lnTo>
                  <a:close/>
                </a:path>
              </a:pathLst>
            </a:custGeom>
            <a:solidFill>
              <a:srgbClr val="B5AD52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12710" y="3136646"/>
              <a:ext cx="910590" cy="2075814"/>
            </a:xfrm>
            <a:custGeom>
              <a:avLst/>
              <a:gdLst/>
              <a:ahLst/>
              <a:cxnLst/>
              <a:rect l="l" t="t" r="r" b="b"/>
              <a:pathLst>
                <a:path w="910590" h="2075814">
                  <a:moveTo>
                    <a:pt x="0" y="2075687"/>
                  </a:moveTo>
                  <a:lnTo>
                    <a:pt x="910221" y="2075687"/>
                  </a:lnTo>
                  <a:lnTo>
                    <a:pt x="910221" y="0"/>
                  </a:lnTo>
                  <a:lnTo>
                    <a:pt x="0" y="0"/>
                  </a:lnTo>
                  <a:lnTo>
                    <a:pt x="0" y="2075687"/>
                  </a:lnTo>
                  <a:close/>
                </a:path>
              </a:pathLst>
            </a:custGeom>
            <a:ln w="6350">
              <a:solidFill>
                <a:srgbClr val="6B7C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45477" y="3055620"/>
            <a:ext cx="6948170" cy="2245360"/>
            <a:chOff x="445477" y="3055620"/>
            <a:chExt cx="6948170" cy="2245360"/>
          </a:xfrm>
        </p:grpSpPr>
        <p:sp>
          <p:nvSpPr>
            <p:cNvPr id="9" name="object 9"/>
            <p:cNvSpPr/>
            <p:nvPr/>
          </p:nvSpPr>
          <p:spPr>
            <a:xfrm>
              <a:off x="445477" y="3055620"/>
              <a:ext cx="6948170" cy="2245360"/>
            </a:xfrm>
            <a:custGeom>
              <a:avLst/>
              <a:gdLst/>
              <a:ahLst/>
              <a:cxnLst/>
              <a:rect l="l" t="t" r="r" b="b"/>
              <a:pathLst>
                <a:path w="6948170" h="2245360">
                  <a:moveTo>
                    <a:pt x="6947789" y="0"/>
                  </a:moveTo>
                  <a:lnTo>
                    <a:pt x="0" y="0"/>
                  </a:lnTo>
                  <a:lnTo>
                    <a:pt x="0" y="2245360"/>
                  </a:lnTo>
                  <a:lnTo>
                    <a:pt x="6947789" y="2245360"/>
                  </a:lnTo>
                  <a:lnTo>
                    <a:pt x="6947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5800" y="3136265"/>
              <a:ext cx="6767830" cy="2084070"/>
            </a:xfrm>
            <a:custGeom>
              <a:avLst/>
              <a:gdLst/>
              <a:ahLst/>
              <a:cxnLst/>
              <a:rect l="l" t="t" r="r" b="b"/>
              <a:pathLst>
                <a:path w="6767830" h="2084070">
                  <a:moveTo>
                    <a:pt x="6765810" y="0"/>
                  </a:moveTo>
                  <a:lnTo>
                    <a:pt x="1422" y="0"/>
                  </a:lnTo>
                  <a:lnTo>
                    <a:pt x="0" y="1397"/>
                  </a:lnTo>
                  <a:lnTo>
                    <a:pt x="0" y="2082673"/>
                  </a:lnTo>
                  <a:lnTo>
                    <a:pt x="1422" y="2084070"/>
                  </a:lnTo>
                  <a:lnTo>
                    <a:pt x="6765810" y="2084070"/>
                  </a:lnTo>
                  <a:lnTo>
                    <a:pt x="6767207" y="2082673"/>
                  </a:lnTo>
                  <a:lnTo>
                    <a:pt x="6767207" y="2081911"/>
                  </a:lnTo>
                  <a:lnTo>
                    <a:pt x="2590" y="2081911"/>
                  </a:lnTo>
                  <a:lnTo>
                    <a:pt x="2108" y="2081530"/>
                  </a:lnTo>
                  <a:lnTo>
                    <a:pt x="2108" y="2539"/>
                  </a:lnTo>
                  <a:lnTo>
                    <a:pt x="2590" y="2159"/>
                  </a:lnTo>
                  <a:lnTo>
                    <a:pt x="6767207" y="2159"/>
                  </a:lnTo>
                  <a:lnTo>
                    <a:pt x="6767207" y="1397"/>
                  </a:lnTo>
                  <a:lnTo>
                    <a:pt x="6765810" y="0"/>
                  </a:lnTo>
                  <a:close/>
                </a:path>
                <a:path w="6767830" h="2084070">
                  <a:moveTo>
                    <a:pt x="6767207" y="2159"/>
                  </a:moveTo>
                  <a:lnTo>
                    <a:pt x="6764667" y="2159"/>
                  </a:lnTo>
                  <a:lnTo>
                    <a:pt x="6765048" y="2539"/>
                  </a:lnTo>
                  <a:lnTo>
                    <a:pt x="6765048" y="2081530"/>
                  </a:lnTo>
                  <a:lnTo>
                    <a:pt x="6764667" y="2081911"/>
                  </a:lnTo>
                  <a:lnTo>
                    <a:pt x="6767207" y="2081911"/>
                  </a:lnTo>
                  <a:lnTo>
                    <a:pt x="6767207" y="2159"/>
                  </a:lnTo>
                  <a:close/>
                </a:path>
                <a:path w="6767830" h="2084070">
                  <a:moveTo>
                    <a:pt x="6763016" y="4190"/>
                  </a:moveTo>
                  <a:lnTo>
                    <a:pt x="4229" y="4190"/>
                  </a:lnTo>
                  <a:lnTo>
                    <a:pt x="4229" y="2079879"/>
                  </a:lnTo>
                  <a:lnTo>
                    <a:pt x="6763016" y="2079879"/>
                  </a:lnTo>
                  <a:lnTo>
                    <a:pt x="6763016" y="2077720"/>
                  </a:lnTo>
                  <a:lnTo>
                    <a:pt x="6350" y="2077720"/>
                  </a:lnTo>
                  <a:lnTo>
                    <a:pt x="6350" y="6350"/>
                  </a:lnTo>
                  <a:lnTo>
                    <a:pt x="6763016" y="6350"/>
                  </a:lnTo>
                  <a:lnTo>
                    <a:pt x="6763016" y="4190"/>
                  </a:lnTo>
                  <a:close/>
                </a:path>
                <a:path w="6767830" h="2084070">
                  <a:moveTo>
                    <a:pt x="6763016" y="6350"/>
                  </a:moveTo>
                  <a:lnTo>
                    <a:pt x="6760857" y="6350"/>
                  </a:lnTo>
                  <a:lnTo>
                    <a:pt x="6760857" y="2077720"/>
                  </a:lnTo>
                  <a:lnTo>
                    <a:pt x="6763016" y="2077720"/>
                  </a:lnTo>
                  <a:lnTo>
                    <a:pt x="6763016" y="6350"/>
                  </a:lnTo>
                  <a:close/>
                </a:path>
              </a:pathLst>
            </a:custGeom>
            <a:solidFill>
              <a:srgbClr val="6B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1820" y="4559274"/>
            <a:ext cx="6755130" cy="664845"/>
          </a:xfrm>
          <a:prstGeom prst="rect">
            <a:avLst/>
          </a:prstGeom>
          <a:solidFill>
            <a:srgbClr val="92A199"/>
          </a:solidFill>
        </p:spPr>
        <p:txBody>
          <a:bodyPr vert="horz" wrap="square" lIns="0" tIns="0" rIns="0" bIns="0" rtlCol="0">
            <a:spAutoFit/>
          </a:bodyPr>
          <a:lstStyle/>
          <a:p>
            <a:pPr marL="418465" algn="ctr">
              <a:lnSpc>
                <a:spcPts val="2020"/>
              </a:lnSpc>
              <a:tabLst>
                <a:tab pos="2825750" algn="l"/>
              </a:tabLst>
            </a:pPr>
            <a:r>
              <a:rPr sz="1800" spc="165" dirty="0">
                <a:solidFill>
                  <a:srgbClr val="FFFFFF"/>
                </a:solidFill>
                <a:latin typeface="Cambria"/>
                <a:cs typeface="Cambria"/>
              </a:rPr>
              <a:t>Д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8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Cambria"/>
                <a:cs typeface="Cambria"/>
              </a:rPr>
              <a:t>Ш</a:t>
            </a:r>
            <a:r>
              <a:rPr sz="1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Cambria"/>
                <a:cs typeface="Cambria"/>
              </a:rPr>
              <a:t>К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8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Л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Ь</a:t>
            </a:r>
            <a:r>
              <a:rPr sz="18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Н</a:t>
            </a:r>
            <a:r>
              <a:rPr sz="18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8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1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8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800" spc="-7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8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Р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Cambria"/>
                <a:cs typeface="Cambria"/>
              </a:rPr>
              <a:t>А</a:t>
            </a:r>
            <a:r>
              <a:rPr sz="18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50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305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r>
              <a:rPr sz="1800" spc="-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Cambria"/>
                <a:cs typeface="Cambria"/>
              </a:rPr>
              <a:t>А</a:t>
            </a:r>
            <a:endParaRPr sz="1800">
              <a:latin typeface="Cambria"/>
              <a:cs typeface="Cambria"/>
            </a:endParaRPr>
          </a:p>
          <a:p>
            <a:pPr marL="422275" algn="ctr">
              <a:lnSpc>
                <a:spcPts val="2060"/>
              </a:lnSpc>
              <a:tabLst>
                <a:tab pos="1015365" algn="l"/>
                <a:tab pos="1281430" algn="l"/>
                <a:tab pos="1829435" algn="l"/>
                <a:tab pos="2096135" algn="l"/>
              </a:tabLst>
            </a:pP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(</a:t>
            </a:r>
            <a:r>
              <a:rPr sz="1800" spc="-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90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300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	3	</a:t>
            </a:r>
            <a:r>
              <a:rPr sz="1800" spc="165" dirty="0">
                <a:solidFill>
                  <a:srgbClr val="FFFFFF"/>
                </a:solidFill>
                <a:latin typeface="Cambria"/>
                <a:cs typeface="Cambria"/>
              </a:rPr>
              <a:t>Д</a:t>
            </a:r>
            <a:r>
              <a:rPr sz="18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90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	7	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Л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Cambria"/>
                <a:cs typeface="Cambria"/>
              </a:rPr>
              <a:t>Е</a:t>
            </a:r>
            <a:r>
              <a:rPr sz="1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300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r>
              <a:rPr sz="1800" spc="-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477" y="3055620"/>
            <a:ext cx="6948170" cy="224536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604010" marR="578485" indent="-1031875">
              <a:lnSpc>
                <a:spcPct val="100000"/>
              </a:lnSpc>
              <a:spcBef>
                <a:spcPts val="1160"/>
              </a:spcBef>
            </a:pPr>
            <a:r>
              <a:rPr sz="4000" dirty="0">
                <a:solidFill>
                  <a:srgbClr val="46524B"/>
                </a:solidFill>
                <a:latin typeface="Times New Roman"/>
                <a:cs typeface="Times New Roman"/>
              </a:rPr>
              <a:t>12</a:t>
            </a:r>
            <a:r>
              <a:rPr sz="4000" spc="-30" dirty="0">
                <a:solidFill>
                  <a:srgbClr val="46524B"/>
                </a:solidFill>
                <a:latin typeface="Times New Roman"/>
                <a:cs typeface="Times New Roman"/>
              </a:rPr>
              <a:t> </a:t>
            </a:r>
            <a:r>
              <a:rPr sz="4000" spc="145" dirty="0">
                <a:solidFill>
                  <a:srgbClr val="46524B"/>
                </a:solidFill>
                <a:latin typeface="Times New Roman"/>
                <a:cs typeface="Times New Roman"/>
              </a:rPr>
              <a:t>ЦЕНТРОВ</a:t>
            </a:r>
            <a:r>
              <a:rPr sz="4000" spc="-50" dirty="0">
                <a:solidFill>
                  <a:srgbClr val="46524B"/>
                </a:solidFill>
                <a:latin typeface="Times New Roman"/>
                <a:cs typeface="Times New Roman"/>
              </a:rPr>
              <a:t> </a:t>
            </a:r>
            <a:r>
              <a:rPr sz="4000" spc="195" dirty="0">
                <a:solidFill>
                  <a:srgbClr val="46524B"/>
                </a:solidFill>
                <a:latin typeface="Times New Roman"/>
                <a:cs typeface="Times New Roman"/>
              </a:rPr>
              <a:t>ДЕТСКОЙ </a:t>
            </a:r>
            <a:r>
              <a:rPr sz="4000" spc="-985" dirty="0">
                <a:solidFill>
                  <a:srgbClr val="46524B"/>
                </a:solidFill>
                <a:latin typeface="Times New Roman"/>
                <a:cs typeface="Times New Roman"/>
              </a:rPr>
              <a:t> </a:t>
            </a:r>
            <a:r>
              <a:rPr sz="4000" spc="195" dirty="0">
                <a:solidFill>
                  <a:srgbClr val="46524B"/>
                </a:solidFill>
                <a:latin typeface="Times New Roman"/>
                <a:cs typeface="Times New Roman"/>
              </a:rPr>
              <a:t>АКТИВНОСТИ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62367" y="177736"/>
            <a:ext cx="68192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/>
              <a:t>МАДОУ МО г.</a:t>
            </a:r>
            <a:br>
              <a:rPr lang="ru-RU" spc="-10" dirty="0"/>
            </a:br>
            <a:r>
              <a:rPr lang="ru-RU" spc="-10" dirty="0"/>
              <a:t>Краснодар «Центр – детский сад №21»</a:t>
            </a:r>
            <a:endParaRPr spc="-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779" y="276859"/>
            <a:ext cx="8600440" cy="13309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2355215" marR="1377315" indent="-985519">
              <a:lnSpc>
                <a:spcPct val="100000"/>
              </a:lnSpc>
              <a:spcBef>
                <a:spcPts val="430"/>
              </a:spcBef>
            </a:pPr>
            <a:r>
              <a:rPr sz="3200" dirty="0">
                <a:solidFill>
                  <a:srgbClr val="6B7C71"/>
                </a:solidFill>
              </a:rPr>
              <a:t>9.</a:t>
            </a:r>
            <a:r>
              <a:rPr sz="3200" spc="-20" dirty="0">
                <a:solidFill>
                  <a:srgbClr val="6B7C71"/>
                </a:solidFill>
              </a:rPr>
              <a:t> </a:t>
            </a:r>
            <a:r>
              <a:rPr sz="3200" dirty="0">
                <a:solidFill>
                  <a:srgbClr val="6B7C71"/>
                </a:solidFill>
              </a:rPr>
              <a:t>ЦЕНТР</a:t>
            </a:r>
            <a:r>
              <a:rPr sz="3200" spc="-45" dirty="0">
                <a:solidFill>
                  <a:srgbClr val="6B7C71"/>
                </a:solidFill>
              </a:rPr>
              <a:t> </a:t>
            </a:r>
            <a:r>
              <a:rPr sz="3200" spc="-55" dirty="0">
                <a:solidFill>
                  <a:srgbClr val="6B7C71"/>
                </a:solidFill>
              </a:rPr>
              <a:t>ТЕАТРАЛИЗАЦИИ</a:t>
            </a:r>
            <a:r>
              <a:rPr sz="3200" spc="-70" dirty="0">
                <a:solidFill>
                  <a:srgbClr val="6B7C71"/>
                </a:solidFill>
              </a:rPr>
              <a:t> </a:t>
            </a:r>
            <a:r>
              <a:rPr sz="3200" dirty="0">
                <a:solidFill>
                  <a:srgbClr val="6B7C71"/>
                </a:solidFill>
              </a:rPr>
              <a:t>И </a:t>
            </a:r>
            <a:r>
              <a:rPr sz="3200" spc="-785" dirty="0">
                <a:solidFill>
                  <a:srgbClr val="6B7C71"/>
                </a:solidFill>
              </a:rPr>
              <a:t> </a:t>
            </a:r>
            <a:r>
              <a:rPr sz="3200" spc="-20" dirty="0">
                <a:solidFill>
                  <a:srgbClr val="6B7C71"/>
                </a:solidFill>
              </a:rPr>
              <a:t>МУЗИЦИРОВАНИЯ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88644" y="1671573"/>
            <a:ext cx="8073390" cy="128905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240665" marR="1147445" indent="-228600">
              <a:lnSpc>
                <a:spcPct val="90300"/>
              </a:lnSpc>
              <a:spcBef>
                <a:spcPts val="309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Оборудование</a:t>
            </a:r>
            <a:r>
              <a:rPr sz="1800" spc="3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554A3B"/>
                </a:solidFill>
                <a:latin typeface="Times New Roman"/>
                <a:cs typeface="Times New Roman"/>
              </a:rPr>
              <a:t>которого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позволяет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организовать</a:t>
            </a:r>
            <a:r>
              <a:rPr sz="1800" spc="2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музыкальную</a:t>
            </a:r>
            <a:r>
              <a:rPr sz="1800" spc="7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и 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театрализованную</a:t>
            </a:r>
            <a:r>
              <a:rPr sz="1800" spc="8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деятельность</a:t>
            </a:r>
            <a:r>
              <a:rPr sz="1800" spc="3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детей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интеграции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содержанием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800" spc="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областей</a:t>
            </a: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 «Художественно-эстетическое</a:t>
            </a:r>
            <a:r>
              <a:rPr sz="1800" spc="1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ts val="1830"/>
              </a:lnSpc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«Познавательное</a:t>
            </a:r>
            <a:r>
              <a:rPr sz="1800" spc="7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800" spc="8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«Речевое</a:t>
            </a:r>
            <a:r>
              <a:rPr sz="1800" spc="7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800" spc="8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«Социально-коммуникативное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ts val="2050"/>
              </a:lnSpc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800" spc="5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«Физическое</a:t>
            </a:r>
            <a:r>
              <a:rPr sz="1800" spc="5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6" y="2972892"/>
            <a:ext cx="2736342" cy="36484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9990" y="3098038"/>
            <a:ext cx="4086860" cy="33982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779" y="276859"/>
            <a:ext cx="8600440" cy="13309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0" rIns="0" bIns="0" rtlCol="0">
            <a:spAutoFit/>
          </a:bodyPr>
          <a:lstStyle/>
          <a:p>
            <a:pPr marL="1710055">
              <a:lnSpc>
                <a:spcPct val="100000"/>
              </a:lnSpc>
              <a:spcBef>
                <a:spcPts val="2150"/>
              </a:spcBef>
            </a:pPr>
            <a:r>
              <a:rPr sz="3500" spc="5" dirty="0">
                <a:solidFill>
                  <a:srgbClr val="6B7C71"/>
                </a:solidFill>
              </a:rPr>
              <a:t>10.</a:t>
            </a:r>
            <a:r>
              <a:rPr sz="3500" spc="-20" dirty="0">
                <a:solidFill>
                  <a:srgbClr val="6B7C71"/>
                </a:solidFill>
              </a:rPr>
              <a:t> </a:t>
            </a:r>
            <a:r>
              <a:rPr sz="3500" spc="-5" dirty="0">
                <a:solidFill>
                  <a:srgbClr val="6B7C71"/>
                </a:solidFill>
              </a:rPr>
              <a:t>ЦЕНТР</a:t>
            </a:r>
            <a:r>
              <a:rPr sz="3500" spc="-15" dirty="0">
                <a:solidFill>
                  <a:srgbClr val="6B7C71"/>
                </a:solidFill>
              </a:rPr>
              <a:t> </a:t>
            </a:r>
            <a:r>
              <a:rPr sz="3500" spc="-10" dirty="0">
                <a:solidFill>
                  <a:srgbClr val="6B7C71"/>
                </a:solidFill>
              </a:rPr>
              <a:t>УЕДИНЕНИЯ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650557" y="1773491"/>
            <a:ext cx="362712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50240" indent="-22860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554A3B"/>
                </a:solidFill>
                <a:latin typeface="Times New Roman"/>
                <a:cs typeface="Times New Roman"/>
              </a:rPr>
              <a:t>Предназначен </a:t>
            </a:r>
            <a:r>
              <a:rPr sz="2800" dirty="0">
                <a:solidFill>
                  <a:srgbClr val="554A3B"/>
                </a:solidFill>
                <a:latin typeface="Times New Roman"/>
                <a:cs typeface="Times New Roman"/>
              </a:rPr>
              <a:t>для </a:t>
            </a:r>
            <a:r>
              <a:rPr sz="2800" spc="-69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554A3B"/>
                </a:solidFill>
                <a:latin typeface="Times New Roman"/>
                <a:cs typeface="Times New Roman"/>
              </a:rPr>
              <a:t>снятия</a:t>
            </a:r>
            <a:endParaRPr sz="2800">
              <a:latin typeface="Times New Roman"/>
              <a:cs typeface="Times New Roman"/>
            </a:endParaRPr>
          </a:p>
          <a:p>
            <a:pPr marL="240665" marR="508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554A3B"/>
                </a:solidFill>
                <a:latin typeface="Times New Roman"/>
                <a:cs typeface="Times New Roman"/>
              </a:rPr>
              <a:t>пси</a:t>
            </a:r>
            <a:r>
              <a:rPr sz="2800" spc="-105" dirty="0">
                <a:solidFill>
                  <a:srgbClr val="554A3B"/>
                </a:solidFill>
                <a:latin typeface="Times New Roman"/>
                <a:cs typeface="Times New Roman"/>
              </a:rPr>
              <a:t>х</a:t>
            </a:r>
            <a:r>
              <a:rPr sz="2800" spc="35" dirty="0">
                <a:solidFill>
                  <a:srgbClr val="554A3B"/>
                </a:solidFill>
                <a:latin typeface="Times New Roman"/>
                <a:cs typeface="Times New Roman"/>
              </a:rPr>
              <a:t>о</a:t>
            </a:r>
            <a:r>
              <a:rPr sz="2800" spc="-25" dirty="0">
                <a:solidFill>
                  <a:srgbClr val="554A3B"/>
                </a:solidFill>
                <a:latin typeface="Times New Roman"/>
                <a:cs typeface="Times New Roman"/>
              </a:rPr>
              <a:t>э</a:t>
            </a:r>
            <a:r>
              <a:rPr sz="2800" dirty="0">
                <a:solidFill>
                  <a:srgbClr val="554A3B"/>
                </a:solidFill>
                <a:latin typeface="Times New Roman"/>
                <a:cs typeface="Times New Roman"/>
              </a:rPr>
              <a:t>моцион</a:t>
            </a:r>
            <a:r>
              <a:rPr sz="2800" spc="20" dirty="0">
                <a:solidFill>
                  <a:srgbClr val="554A3B"/>
                </a:solidFill>
                <a:latin typeface="Times New Roman"/>
                <a:cs typeface="Times New Roman"/>
              </a:rPr>
              <a:t>а</a:t>
            </a:r>
            <a:r>
              <a:rPr sz="2800" spc="-5" dirty="0">
                <a:solidFill>
                  <a:srgbClr val="554A3B"/>
                </a:solidFill>
                <a:latin typeface="Times New Roman"/>
                <a:cs typeface="Times New Roman"/>
              </a:rPr>
              <a:t>льно</a:t>
            </a:r>
            <a:r>
              <a:rPr sz="2800" spc="-70" dirty="0">
                <a:solidFill>
                  <a:srgbClr val="554A3B"/>
                </a:solidFill>
                <a:latin typeface="Times New Roman"/>
                <a:cs typeface="Times New Roman"/>
              </a:rPr>
              <a:t>г</a:t>
            </a:r>
            <a:r>
              <a:rPr sz="2800" dirty="0">
                <a:solidFill>
                  <a:srgbClr val="554A3B"/>
                </a:solidFill>
                <a:latin typeface="Times New Roman"/>
                <a:cs typeface="Times New Roman"/>
              </a:rPr>
              <a:t>о  </a:t>
            </a:r>
            <a:r>
              <a:rPr sz="2800" spc="-15" dirty="0">
                <a:solidFill>
                  <a:srgbClr val="554A3B"/>
                </a:solidFill>
                <a:latin typeface="Times New Roman"/>
                <a:cs typeface="Times New Roman"/>
              </a:rPr>
              <a:t>напряжения</a:t>
            </a:r>
            <a:endParaRPr sz="2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2800" spc="-10" dirty="0">
                <a:solidFill>
                  <a:srgbClr val="554A3B"/>
                </a:solidFill>
                <a:latin typeface="Times New Roman"/>
                <a:cs typeface="Times New Roman"/>
              </a:rPr>
              <a:t>воспитанников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1298" y="1596364"/>
            <a:ext cx="3816477" cy="50914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779" y="276859"/>
            <a:ext cx="8600440" cy="13309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0" rIns="0" bIns="0" rtlCol="0">
            <a:spAutoFit/>
          </a:bodyPr>
          <a:lstStyle/>
          <a:p>
            <a:pPr marL="1771014">
              <a:lnSpc>
                <a:spcPct val="100000"/>
              </a:lnSpc>
              <a:spcBef>
                <a:spcPts val="2150"/>
              </a:spcBef>
            </a:pPr>
            <a:r>
              <a:rPr sz="3500" spc="-45" dirty="0">
                <a:solidFill>
                  <a:srgbClr val="6B7C71"/>
                </a:solidFill>
              </a:rPr>
              <a:t>11.</a:t>
            </a:r>
            <a:r>
              <a:rPr sz="3500" spc="-35" dirty="0">
                <a:solidFill>
                  <a:srgbClr val="6B7C71"/>
                </a:solidFill>
              </a:rPr>
              <a:t> </a:t>
            </a:r>
            <a:r>
              <a:rPr sz="3500" spc="-5" dirty="0">
                <a:solidFill>
                  <a:srgbClr val="6B7C71"/>
                </a:solidFill>
              </a:rPr>
              <a:t>ЦЕНТР</a:t>
            </a:r>
            <a:r>
              <a:rPr sz="3500" spc="-10" dirty="0">
                <a:solidFill>
                  <a:srgbClr val="6B7C71"/>
                </a:solidFill>
              </a:rPr>
              <a:t> </a:t>
            </a:r>
            <a:r>
              <a:rPr sz="3500" spc="-15" dirty="0">
                <a:solidFill>
                  <a:srgbClr val="6B7C71"/>
                </a:solidFill>
              </a:rPr>
              <a:t>КОРРЕКЦИИ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650557" y="1778634"/>
            <a:ext cx="77393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 algn="just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Предназначен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для организации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совместной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деятельности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воспитателя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и/или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специалиста с детьми с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ОВЗ,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направленный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на 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коррекцию имеющихся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у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них </a:t>
            </a:r>
            <a:r>
              <a:rPr sz="1800" spc="-434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нарушений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3648" y="2780906"/>
            <a:ext cx="5472557" cy="38136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779" y="276859"/>
            <a:ext cx="8600440" cy="13309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0" rIns="0" bIns="0" rtlCol="0">
            <a:spAutoFit/>
          </a:bodyPr>
          <a:lstStyle/>
          <a:p>
            <a:pPr marL="876300">
              <a:lnSpc>
                <a:spcPct val="100000"/>
              </a:lnSpc>
              <a:spcBef>
                <a:spcPts val="2150"/>
              </a:spcBef>
            </a:pPr>
            <a:r>
              <a:rPr sz="3500" spc="5" dirty="0">
                <a:solidFill>
                  <a:srgbClr val="6B7C71"/>
                </a:solidFill>
              </a:rPr>
              <a:t>12.</a:t>
            </a:r>
            <a:r>
              <a:rPr sz="3500" spc="-15" dirty="0">
                <a:solidFill>
                  <a:srgbClr val="6B7C71"/>
                </a:solidFill>
              </a:rPr>
              <a:t> </a:t>
            </a:r>
            <a:r>
              <a:rPr sz="3500" spc="-5" dirty="0">
                <a:solidFill>
                  <a:srgbClr val="6B7C71"/>
                </a:solidFill>
              </a:rPr>
              <a:t>ЦЕНТР</a:t>
            </a:r>
            <a:r>
              <a:rPr sz="3500" spc="-15" dirty="0">
                <a:solidFill>
                  <a:srgbClr val="6B7C71"/>
                </a:solidFill>
              </a:rPr>
              <a:t> </a:t>
            </a:r>
            <a:r>
              <a:rPr sz="3500" spc="-25" dirty="0">
                <a:solidFill>
                  <a:srgbClr val="6B7C71"/>
                </a:solidFill>
              </a:rPr>
              <a:t>ТВОРЧЕСТВА</a:t>
            </a:r>
            <a:r>
              <a:rPr sz="3500" spc="-20" dirty="0">
                <a:solidFill>
                  <a:srgbClr val="6B7C71"/>
                </a:solidFill>
              </a:rPr>
              <a:t> </a:t>
            </a:r>
            <a:r>
              <a:rPr sz="3500" spc="-5" dirty="0">
                <a:solidFill>
                  <a:srgbClr val="6B7C71"/>
                </a:solidFill>
              </a:rPr>
              <a:t>ДЕТЕЙ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588644" y="1798954"/>
            <a:ext cx="7922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875030" indent="-22860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Предназначенный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 для реализации</a:t>
            </a: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 продуктивной</a:t>
            </a:r>
            <a:r>
              <a:rPr sz="1800" spc="8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деятельности детей 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(рисование,</a:t>
            </a:r>
            <a:r>
              <a:rPr sz="1800" spc="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лепка,</a:t>
            </a: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аппликация,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554A3B"/>
                </a:solidFill>
                <a:latin typeface="Times New Roman"/>
                <a:cs typeface="Times New Roman"/>
              </a:rPr>
              <a:t>художественный</a:t>
            </a:r>
            <a:r>
              <a:rPr sz="1800" spc="8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554A3B"/>
                </a:solidFill>
                <a:latin typeface="Times New Roman"/>
                <a:cs typeface="Times New Roman"/>
              </a:rPr>
              <a:t>труд)</a:t>
            </a:r>
            <a:r>
              <a:rPr sz="1800" spc="7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 интеграции</a:t>
            </a:r>
            <a:r>
              <a:rPr sz="1800" spc="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с</a:t>
            </a:r>
            <a:endParaRPr sz="1800">
              <a:latin typeface="Times New Roman"/>
              <a:cs typeface="Times New Roman"/>
            </a:endParaRPr>
          </a:p>
          <a:p>
            <a:pPr marL="240665" marR="5080">
              <a:lnSpc>
                <a:spcPct val="100000"/>
              </a:lnSpc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содержанием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800" spc="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областей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«Речевое</a:t>
            </a:r>
            <a:r>
              <a:rPr sz="1800" spc="7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800" spc="5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«Познавательное </a:t>
            </a:r>
            <a:r>
              <a:rPr sz="1800" spc="-434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800" spc="7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«Социально-коммуникативное</a:t>
            </a:r>
            <a:r>
              <a:rPr sz="1800" spc="8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39" y="2937531"/>
            <a:ext cx="2141728" cy="38074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8071" y="3057927"/>
            <a:ext cx="2073910" cy="36870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779" y="276859"/>
            <a:ext cx="8600440" cy="13309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2250"/>
              </a:spcBef>
            </a:pPr>
            <a:r>
              <a:rPr sz="3200" dirty="0">
                <a:solidFill>
                  <a:srgbClr val="6B7C71"/>
                </a:solidFill>
              </a:rPr>
              <a:t>1.</a:t>
            </a:r>
            <a:r>
              <a:rPr sz="3200" spc="-15" dirty="0">
                <a:solidFill>
                  <a:srgbClr val="6B7C71"/>
                </a:solidFill>
              </a:rPr>
              <a:t> </a:t>
            </a:r>
            <a:r>
              <a:rPr sz="3200" spc="160" dirty="0">
                <a:solidFill>
                  <a:srgbClr val="6B7C71"/>
                </a:solidFill>
              </a:rPr>
              <a:t>ЦЕНТР</a:t>
            </a:r>
            <a:r>
              <a:rPr sz="3200" spc="-10" dirty="0">
                <a:solidFill>
                  <a:srgbClr val="6B7C71"/>
                </a:solidFill>
              </a:rPr>
              <a:t> </a:t>
            </a:r>
            <a:r>
              <a:rPr sz="3200" spc="-55" dirty="0">
                <a:solidFill>
                  <a:srgbClr val="6B7C71"/>
                </a:solidFill>
              </a:rPr>
              <a:t>ДВИГАТЕЛЬНОЙ</a:t>
            </a:r>
            <a:r>
              <a:rPr sz="3200" spc="-45" dirty="0">
                <a:solidFill>
                  <a:srgbClr val="6B7C71"/>
                </a:solidFill>
              </a:rPr>
              <a:t> </a:t>
            </a:r>
            <a:r>
              <a:rPr sz="3200" spc="150" dirty="0">
                <a:solidFill>
                  <a:srgbClr val="6B7C71"/>
                </a:solidFill>
              </a:rPr>
              <a:t>АКТИВНОСТИ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50557" y="1778634"/>
            <a:ext cx="3276600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749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Ориентирован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на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организацию </a:t>
            </a:r>
            <a:r>
              <a:rPr sz="1800" spc="-434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игр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средней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малой</a:t>
            </a:r>
            <a:endParaRPr sz="1800">
              <a:latin typeface="Times New Roman"/>
              <a:cs typeface="Times New Roman"/>
            </a:endParaRPr>
          </a:p>
          <a:p>
            <a:pPr marL="12700" marR="475615">
              <a:lnSpc>
                <a:spcPct val="100000"/>
              </a:lnSpc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подвижности</a:t>
            </a:r>
            <a:r>
              <a:rPr sz="1800" spc="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 групповых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 помещениях,</a:t>
            </a:r>
            <a:r>
              <a:rPr sz="1800" spc="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средней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и 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интенсивной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 подвижности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30" dirty="0">
                <a:solidFill>
                  <a:srgbClr val="554A3B"/>
                </a:solidFill>
                <a:latin typeface="Times New Roman"/>
                <a:cs typeface="Times New Roman"/>
              </a:rPr>
              <a:t>физкультурном</a:t>
            </a:r>
            <a:r>
              <a:rPr sz="1800" spc="7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 музыкальном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залах,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интенсивной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подвижности </a:t>
            </a:r>
            <a:r>
              <a:rPr sz="1800" spc="-434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на 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групповых</a:t>
            </a:r>
            <a:r>
              <a:rPr sz="1800" spc="6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участках,</a:t>
            </a:r>
            <a:endParaRPr sz="1800">
              <a:latin typeface="Times New Roman"/>
              <a:cs typeface="Times New Roman"/>
            </a:endParaRPr>
          </a:p>
          <a:p>
            <a:pPr marL="12700" marR="515620">
              <a:lnSpc>
                <a:spcPct val="100000"/>
              </a:lnSpc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спортивной площадке,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всей </a:t>
            </a:r>
            <a:r>
              <a:rPr sz="1800" spc="-434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территории</a:t>
            </a:r>
            <a:r>
              <a:rPr sz="1800" spc="-3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детского</a:t>
            </a:r>
            <a:r>
              <a:rPr sz="1800" spc="-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сада</a:t>
            </a:r>
            <a:r>
              <a:rPr sz="1800" spc="-3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(в </a:t>
            </a:r>
            <a:r>
              <a:rPr sz="1800" spc="-434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интеграции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с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содержанием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областей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«Физическое</a:t>
            </a:r>
            <a:r>
              <a:rPr sz="1800" spc="3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«Социально-коммуникативное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800" spc="4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«Речевое</a:t>
            </a:r>
            <a:r>
              <a:rPr sz="1800" spc="4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7936" y="2132799"/>
            <a:ext cx="4896485" cy="36724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1779" y="276859"/>
            <a:ext cx="8600440" cy="1330960"/>
            <a:chOff x="271779" y="276859"/>
            <a:chExt cx="8600440" cy="13309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779" y="276859"/>
              <a:ext cx="8600440" cy="13309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59" y="372897"/>
              <a:ext cx="8380730" cy="1118870"/>
            </a:xfrm>
            <a:custGeom>
              <a:avLst/>
              <a:gdLst/>
              <a:ahLst/>
              <a:cxnLst/>
              <a:rect l="l" t="t" r="r" b="b"/>
              <a:pathLst>
                <a:path w="8380730" h="1118870">
                  <a:moveTo>
                    <a:pt x="8380476" y="0"/>
                  </a:moveTo>
                  <a:lnTo>
                    <a:pt x="0" y="0"/>
                  </a:lnTo>
                  <a:lnTo>
                    <a:pt x="0" y="1118590"/>
                  </a:lnTo>
                  <a:lnTo>
                    <a:pt x="8380476" y="1118590"/>
                  </a:lnTo>
                  <a:lnTo>
                    <a:pt x="8380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9974" y="615950"/>
            <a:ext cx="59702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6B7C71"/>
                </a:solidFill>
              </a:rPr>
              <a:t>2.</a:t>
            </a:r>
            <a:r>
              <a:rPr sz="3500" spc="-35" dirty="0">
                <a:solidFill>
                  <a:srgbClr val="6B7C71"/>
                </a:solidFill>
              </a:rPr>
              <a:t> </a:t>
            </a:r>
            <a:r>
              <a:rPr sz="3500" spc="175" dirty="0">
                <a:solidFill>
                  <a:srgbClr val="6B7C71"/>
                </a:solidFill>
              </a:rPr>
              <a:t>ЦЕНТР</a:t>
            </a:r>
            <a:r>
              <a:rPr sz="3500" spc="-25" dirty="0">
                <a:solidFill>
                  <a:srgbClr val="6B7C71"/>
                </a:solidFill>
              </a:rPr>
              <a:t> </a:t>
            </a:r>
            <a:r>
              <a:rPr sz="3500" spc="195" dirty="0">
                <a:solidFill>
                  <a:srgbClr val="6B7C71"/>
                </a:solidFill>
              </a:rPr>
              <a:t>БЕЗОПАСНОСТИ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650557" y="1778634"/>
            <a:ext cx="301434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34290" indent="-22860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Позволяющий организовать </a:t>
            </a:r>
            <a:r>
              <a:rPr sz="1800" spc="-434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образовательный</a:t>
            </a:r>
            <a:r>
              <a:rPr sz="1800" spc="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процесс</a:t>
            </a:r>
            <a:endParaRPr sz="1800">
              <a:latin typeface="Times New Roman"/>
              <a:cs typeface="Times New Roman"/>
            </a:endParaRPr>
          </a:p>
          <a:p>
            <a:pPr marL="240665" marR="436245">
              <a:lnSpc>
                <a:spcPct val="100000"/>
              </a:lnSpc>
            </a:pP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для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развития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у детей 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навыков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безопасности 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жизнедеятельности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в 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интеграции</a:t>
            </a:r>
            <a:r>
              <a:rPr sz="1800" spc="-3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содержания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областей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ts val="2160"/>
              </a:lnSpc>
            </a:pP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«Физическое</a:t>
            </a:r>
            <a:r>
              <a:rPr sz="1800" spc="3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«Познавательное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«Речевое</a:t>
            </a:r>
            <a:r>
              <a:rPr sz="1800" spc="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«Социально-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коммуникативное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9990" y="1340738"/>
            <a:ext cx="4040886" cy="53878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779" y="276859"/>
            <a:ext cx="8600440" cy="13309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0" rIns="0" bIns="0" rtlCol="0">
            <a:spAutoFit/>
          </a:bodyPr>
          <a:lstStyle/>
          <a:p>
            <a:pPr marL="2583815">
              <a:lnSpc>
                <a:spcPct val="100000"/>
              </a:lnSpc>
              <a:spcBef>
                <a:spcPts val="2150"/>
              </a:spcBef>
            </a:pPr>
            <a:r>
              <a:rPr sz="3500" dirty="0">
                <a:solidFill>
                  <a:srgbClr val="6B7C71"/>
                </a:solidFill>
              </a:rPr>
              <a:t>3.</a:t>
            </a:r>
            <a:r>
              <a:rPr sz="3500" spc="-35" dirty="0">
                <a:solidFill>
                  <a:srgbClr val="6B7C71"/>
                </a:solidFill>
              </a:rPr>
              <a:t> </a:t>
            </a:r>
            <a:r>
              <a:rPr sz="3500" spc="-5" dirty="0">
                <a:solidFill>
                  <a:srgbClr val="6B7C71"/>
                </a:solidFill>
              </a:rPr>
              <a:t>ЦЕНТР</a:t>
            </a:r>
            <a:r>
              <a:rPr sz="3500" spc="-10" dirty="0">
                <a:solidFill>
                  <a:srgbClr val="6B7C71"/>
                </a:solidFill>
              </a:rPr>
              <a:t> ИГРЫ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650557" y="1778634"/>
            <a:ext cx="768095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Содержащий </a:t>
            </a: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оборудование</a:t>
            </a:r>
            <a:r>
              <a:rPr sz="1800" spc="5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для</a:t>
            </a:r>
            <a:r>
              <a:rPr sz="1800" spc="-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организации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 сюжетно-ролевых</a:t>
            </a:r>
            <a:r>
              <a:rPr sz="1800" spc="2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детских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игр, </a:t>
            </a:r>
            <a:r>
              <a:rPr sz="1800" spc="-434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предметы-заместители</a:t>
            </a:r>
            <a:r>
              <a:rPr sz="1800" spc="4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интеграции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с</a:t>
            </a:r>
            <a:r>
              <a:rPr sz="1800" spc="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содержанием образовательных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 областей</a:t>
            </a:r>
            <a:r>
              <a:rPr sz="1800" spc="-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«Познавательное</a:t>
            </a:r>
            <a:r>
              <a:rPr sz="1800" spc="6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800" spc="7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«Речевое</a:t>
            </a:r>
            <a:r>
              <a:rPr sz="1800" spc="6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800" spc="7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«Социально-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коммуникативное</a:t>
            </a:r>
            <a:r>
              <a:rPr sz="1800" spc="6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800" spc="7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«Художественно-эстетическое</a:t>
            </a:r>
            <a:r>
              <a:rPr sz="1800" spc="8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</a:t>
            </a:r>
            <a:r>
              <a:rPr sz="1800" spc="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«Физическое</a:t>
            </a:r>
            <a:r>
              <a:rPr sz="1800" spc="3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3" y="3285007"/>
            <a:ext cx="4176522" cy="3132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3142" y="3284969"/>
            <a:ext cx="4104513" cy="30783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779" y="276859"/>
            <a:ext cx="8600440" cy="13309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0" rIns="0" bIns="0" rtlCol="0">
            <a:spAutoFit/>
          </a:bodyPr>
          <a:lstStyle/>
          <a:p>
            <a:pPr marL="955040">
              <a:lnSpc>
                <a:spcPct val="100000"/>
              </a:lnSpc>
              <a:spcBef>
                <a:spcPts val="2150"/>
              </a:spcBef>
            </a:pPr>
            <a:r>
              <a:rPr sz="3500" dirty="0">
                <a:solidFill>
                  <a:srgbClr val="6B7C71"/>
                </a:solidFill>
              </a:rPr>
              <a:t>4.</a:t>
            </a:r>
            <a:r>
              <a:rPr sz="3500" spc="-30" dirty="0">
                <a:solidFill>
                  <a:srgbClr val="6B7C71"/>
                </a:solidFill>
              </a:rPr>
              <a:t> </a:t>
            </a:r>
            <a:r>
              <a:rPr sz="3500" spc="-5" dirty="0">
                <a:solidFill>
                  <a:srgbClr val="6B7C71"/>
                </a:solidFill>
              </a:rPr>
              <a:t>ЦЕНТР </a:t>
            </a:r>
            <a:r>
              <a:rPr sz="3500" spc="-30" dirty="0">
                <a:solidFill>
                  <a:srgbClr val="6B7C71"/>
                </a:solidFill>
              </a:rPr>
              <a:t>КОНСТРУИРОВАНИЯ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650557" y="1727834"/>
            <a:ext cx="7755890" cy="132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830"/>
              </a:lnSpc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В</a:t>
            </a:r>
            <a:r>
              <a:rPr sz="17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554A3B"/>
                </a:solidFill>
                <a:latin typeface="Times New Roman"/>
                <a:cs typeface="Times New Roman"/>
              </a:rPr>
              <a:t>котором</a:t>
            </a:r>
            <a:r>
              <a:rPr sz="1700" spc="-4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srgbClr val="554A3B"/>
                </a:solidFill>
                <a:latin typeface="Times New Roman"/>
                <a:cs typeface="Times New Roman"/>
              </a:rPr>
              <a:t>есть</a:t>
            </a:r>
            <a:r>
              <a:rPr sz="1700" spc="-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разнообразные</a:t>
            </a:r>
            <a:r>
              <a:rPr sz="1700" spc="-4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виды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строительного</a:t>
            </a:r>
            <a:r>
              <a:rPr sz="1700" spc="-1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материала</a:t>
            </a:r>
            <a:r>
              <a:rPr sz="1700" spc="-4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и</a:t>
            </a:r>
            <a:r>
              <a:rPr sz="17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детских</a:t>
            </a:r>
            <a:endParaRPr sz="1700">
              <a:latin typeface="Times New Roman"/>
              <a:cs typeface="Times New Roman"/>
            </a:endParaRPr>
          </a:p>
          <a:p>
            <a:pPr marL="240665" marR="5080">
              <a:lnSpc>
                <a:spcPct val="80100"/>
              </a:lnSpc>
              <a:spcBef>
                <a:spcPts val="195"/>
              </a:spcBef>
            </a:pPr>
            <a:r>
              <a:rPr sz="1700" spc="-15" dirty="0">
                <a:solidFill>
                  <a:srgbClr val="554A3B"/>
                </a:solidFill>
                <a:latin typeface="Times New Roman"/>
                <a:cs typeface="Times New Roman"/>
              </a:rPr>
              <a:t>конструкторов,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бросового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материала </a:t>
            </a:r>
            <a:r>
              <a:rPr sz="1700" spc="-15" dirty="0">
                <a:solidFill>
                  <a:srgbClr val="554A3B"/>
                </a:solidFill>
                <a:latin typeface="Times New Roman"/>
                <a:cs typeface="Times New Roman"/>
              </a:rPr>
              <a:t>схем, </a:t>
            </a:r>
            <a:r>
              <a:rPr sz="1700" spc="-20" dirty="0">
                <a:solidFill>
                  <a:srgbClr val="554A3B"/>
                </a:solidFill>
                <a:latin typeface="Times New Roman"/>
                <a:cs typeface="Times New Roman"/>
              </a:rPr>
              <a:t>рисунков,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картин,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демонстрационных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материалов</a:t>
            </a:r>
            <a:r>
              <a:rPr sz="1700" spc="-5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для</a:t>
            </a:r>
            <a:r>
              <a:rPr sz="1700" spc="4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организации</a:t>
            </a:r>
            <a:r>
              <a:rPr sz="17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554A3B"/>
                </a:solidFill>
                <a:latin typeface="Times New Roman"/>
                <a:cs typeface="Times New Roman"/>
              </a:rPr>
              <a:t>конструкторской</a:t>
            </a:r>
            <a:r>
              <a:rPr sz="1700" spc="-5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деятельности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детей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в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интеграции</a:t>
            </a:r>
            <a:r>
              <a:rPr sz="1700" spc="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с </a:t>
            </a:r>
            <a:r>
              <a:rPr sz="1700" spc="-409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содержанием</a:t>
            </a:r>
            <a:r>
              <a:rPr sz="1700" spc="-4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700" spc="-4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областей</a:t>
            </a:r>
            <a:r>
              <a:rPr sz="1700" spc="-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«Познавательное</a:t>
            </a:r>
            <a:r>
              <a:rPr sz="1700" spc="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700" spc="5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«Речевое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 развитие».</a:t>
            </a:r>
            <a:r>
              <a:rPr sz="1700" spc="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«Социально-коммуникативное</a:t>
            </a:r>
            <a:r>
              <a:rPr sz="1700" spc="8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</a:t>
            </a:r>
            <a:r>
              <a:rPr sz="1700" spc="-2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и</a:t>
            </a:r>
            <a:r>
              <a:rPr sz="17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554A3B"/>
                </a:solidFill>
                <a:latin typeface="Times New Roman"/>
                <a:cs typeface="Times New Roman"/>
              </a:rPr>
              <a:t>«Художественно-</a:t>
            </a:r>
            <a:endParaRPr sz="1700">
              <a:latin typeface="Times New Roman"/>
              <a:cs typeface="Times New Roman"/>
            </a:endParaRPr>
          </a:p>
          <a:p>
            <a:pPr marL="240665">
              <a:lnSpc>
                <a:spcPts val="1645"/>
              </a:lnSpc>
            </a:pP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эстетическое</a:t>
            </a:r>
            <a:r>
              <a:rPr sz="1700" spc="-8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0040" y="2996945"/>
            <a:ext cx="8602980" cy="3861435"/>
            <a:chOff x="320040" y="2996945"/>
            <a:chExt cx="8602980" cy="38614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" y="3139439"/>
              <a:ext cx="2598420" cy="19481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300" y="4988559"/>
              <a:ext cx="3101340" cy="18694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5882" y="2996945"/>
              <a:ext cx="3328542" cy="20608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4419" y="4937759"/>
              <a:ext cx="2768600" cy="19202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779" y="276859"/>
            <a:ext cx="8600440" cy="13309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0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2150"/>
              </a:spcBef>
            </a:pPr>
            <a:r>
              <a:rPr sz="3500" dirty="0">
                <a:solidFill>
                  <a:srgbClr val="6B7C71"/>
                </a:solidFill>
              </a:rPr>
              <a:t>5.</a:t>
            </a:r>
            <a:r>
              <a:rPr sz="3500" spc="-20" dirty="0">
                <a:solidFill>
                  <a:srgbClr val="6B7C71"/>
                </a:solidFill>
              </a:rPr>
              <a:t> </a:t>
            </a:r>
            <a:r>
              <a:rPr sz="3500" spc="-5" dirty="0">
                <a:solidFill>
                  <a:srgbClr val="6B7C71"/>
                </a:solidFill>
              </a:rPr>
              <a:t>ЦЕНТР</a:t>
            </a:r>
            <a:r>
              <a:rPr sz="3500" spc="5" dirty="0">
                <a:solidFill>
                  <a:srgbClr val="6B7C71"/>
                </a:solidFill>
              </a:rPr>
              <a:t> </a:t>
            </a:r>
            <a:r>
              <a:rPr sz="3500" spc="-5" dirty="0">
                <a:solidFill>
                  <a:srgbClr val="6B7C71"/>
                </a:solidFill>
              </a:rPr>
              <a:t>ЛОГИКИ</a:t>
            </a:r>
            <a:r>
              <a:rPr sz="3500" spc="-25" dirty="0">
                <a:solidFill>
                  <a:srgbClr val="6B7C71"/>
                </a:solidFill>
              </a:rPr>
              <a:t> </a:t>
            </a:r>
            <a:r>
              <a:rPr sz="3500" dirty="0">
                <a:solidFill>
                  <a:srgbClr val="6B7C71"/>
                </a:solidFill>
              </a:rPr>
              <a:t>И</a:t>
            </a:r>
            <a:r>
              <a:rPr sz="3500" spc="-15" dirty="0">
                <a:solidFill>
                  <a:srgbClr val="6B7C71"/>
                </a:solidFill>
              </a:rPr>
              <a:t> </a:t>
            </a:r>
            <a:r>
              <a:rPr sz="3500" spc="-65" dirty="0">
                <a:solidFill>
                  <a:srgbClr val="6B7C71"/>
                </a:solidFill>
              </a:rPr>
              <a:t>МАТЕМАТИКИ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650557" y="1755775"/>
            <a:ext cx="7627620" cy="8718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0665" marR="102870" indent="-228600">
              <a:lnSpc>
                <a:spcPct val="90100"/>
              </a:lnSpc>
              <a:spcBef>
                <a:spcPts val="275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solidFill>
                  <a:srgbClr val="554A3B"/>
                </a:solidFill>
                <a:latin typeface="Times New Roman"/>
                <a:cs typeface="Times New Roman"/>
              </a:rPr>
              <a:t>Содержащий разнообразный дидактический </a:t>
            </a:r>
            <a:r>
              <a:rPr sz="1500" spc="-10" dirty="0">
                <a:solidFill>
                  <a:srgbClr val="554A3B"/>
                </a:solidFill>
                <a:latin typeface="Times New Roman"/>
                <a:cs typeface="Times New Roman"/>
              </a:rPr>
              <a:t>материал </a:t>
            </a:r>
            <a:r>
              <a:rPr sz="1500" dirty="0">
                <a:solidFill>
                  <a:srgbClr val="554A3B"/>
                </a:solidFill>
                <a:latin typeface="Times New Roman"/>
                <a:cs typeface="Times New Roman"/>
              </a:rPr>
              <a:t>и </a:t>
            </a:r>
            <a:r>
              <a:rPr sz="15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развивающие игрушки, </a:t>
            </a:r>
            <a:r>
              <a:rPr sz="1500" dirty="0">
                <a:solidFill>
                  <a:srgbClr val="554A3B"/>
                </a:solidFill>
                <a:latin typeface="Times New Roman"/>
                <a:cs typeface="Times New Roman"/>
              </a:rPr>
              <a:t>а так </a:t>
            </a:r>
            <a:r>
              <a:rPr sz="1500" spc="-10" dirty="0">
                <a:solidFill>
                  <a:srgbClr val="554A3B"/>
                </a:solidFill>
                <a:latin typeface="Times New Roman"/>
                <a:cs typeface="Times New Roman"/>
              </a:rPr>
              <a:t>же </a:t>
            </a:r>
            <a:r>
              <a:rPr sz="1500" spc="-5" dirty="0">
                <a:solidFill>
                  <a:srgbClr val="554A3B"/>
                </a:solidFill>
                <a:latin typeface="Times New Roman"/>
                <a:cs typeface="Times New Roman"/>
              </a:rPr>
              <a:t> демонстрационные</a:t>
            </a:r>
            <a:r>
              <a:rPr sz="1500" spc="-1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554A3B"/>
                </a:solidFill>
                <a:latin typeface="Times New Roman"/>
                <a:cs typeface="Times New Roman"/>
              </a:rPr>
              <a:t>материалы</a:t>
            </a:r>
            <a:r>
              <a:rPr sz="1500" spc="2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54A3B"/>
                </a:solidFill>
                <a:latin typeface="Times New Roman"/>
                <a:cs typeface="Times New Roman"/>
              </a:rPr>
              <a:t>для</a:t>
            </a:r>
            <a:r>
              <a:rPr sz="1500" spc="2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54A3B"/>
                </a:solidFill>
                <a:latin typeface="Times New Roman"/>
                <a:cs typeface="Times New Roman"/>
              </a:rPr>
              <a:t>оформления</a:t>
            </a:r>
            <a:r>
              <a:rPr sz="1500" spc="-2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554A3B"/>
                </a:solidFill>
                <a:latin typeface="Times New Roman"/>
                <a:cs typeface="Times New Roman"/>
              </a:rPr>
              <a:t>элементарных</a:t>
            </a:r>
            <a:r>
              <a:rPr sz="1500" spc="4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554A3B"/>
                </a:solidFill>
                <a:latin typeface="Times New Roman"/>
                <a:cs typeface="Times New Roman"/>
              </a:rPr>
              <a:t>математических</a:t>
            </a:r>
            <a:r>
              <a:rPr sz="1500" spc="2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554A3B"/>
                </a:solidFill>
                <a:latin typeface="Times New Roman"/>
                <a:cs typeface="Times New Roman"/>
              </a:rPr>
              <a:t>навыков</a:t>
            </a:r>
            <a:r>
              <a:rPr sz="1500" spc="4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54A3B"/>
                </a:solidFill>
                <a:latin typeface="Times New Roman"/>
                <a:cs typeface="Times New Roman"/>
              </a:rPr>
              <a:t>и </a:t>
            </a:r>
            <a:r>
              <a:rPr sz="1500" spc="-36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54A3B"/>
                </a:solidFill>
                <a:latin typeface="Times New Roman"/>
                <a:cs typeface="Times New Roman"/>
              </a:rPr>
              <a:t>логических</a:t>
            </a:r>
            <a:r>
              <a:rPr sz="1500" spc="-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54A3B"/>
                </a:solidFill>
                <a:latin typeface="Times New Roman"/>
                <a:cs typeface="Times New Roman"/>
              </a:rPr>
              <a:t>операций</a:t>
            </a:r>
            <a:r>
              <a:rPr sz="1500" spc="-1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54A3B"/>
                </a:solidFill>
                <a:latin typeface="Times New Roman"/>
                <a:cs typeface="Times New Roman"/>
              </a:rPr>
              <a:t>в</a:t>
            </a:r>
            <a:r>
              <a:rPr sz="1500" spc="-5" dirty="0">
                <a:solidFill>
                  <a:srgbClr val="554A3B"/>
                </a:solidFill>
                <a:latin typeface="Times New Roman"/>
                <a:cs typeface="Times New Roman"/>
              </a:rPr>
              <a:t> интеграции</a:t>
            </a:r>
            <a:r>
              <a:rPr sz="1500" spc="-1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54A3B"/>
                </a:solidFill>
                <a:latin typeface="Times New Roman"/>
                <a:cs typeface="Times New Roman"/>
              </a:rPr>
              <a:t>с</a:t>
            </a:r>
            <a:r>
              <a:rPr sz="1500" spc="-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554A3B"/>
                </a:solidFill>
                <a:latin typeface="Times New Roman"/>
                <a:cs typeface="Times New Roman"/>
              </a:rPr>
              <a:t>содержанием</a:t>
            </a:r>
            <a:r>
              <a:rPr sz="1500" spc="-2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554A3B"/>
                </a:solidFill>
                <a:latin typeface="Times New Roman"/>
                <a:cs typeface="Times New Roman"/>
              </a:rPr>
              <a:t>образовательных областей</a:t>
            </a:r>
            <a:endParaRPr sz="1500">
              <a:latin typeface="Times New Roman"/>
              <a:cs typeface="Times New Roman"/>
            </a:endParaRPr>
          </a:p>
          <a:p>
            <a:pPr marL="240665">
              <a:lnSpc>
                <a:spcPts val="1620"/>
              </a:lnSpc>
            </a:pPr>
            <a:r>
              <a:rPr sz="1500" spc="-10" dirty="0">
                <a:solidFill>
                  <a:srgbClr val="554A3B"/>
                </a:solidFill>
                <a:latin typeface="Times New Roman"/>
                <a:cs typeface="Times New Roman"/>
              </a:rPr>
              <a:t>«Познавательное</a:t>
            </a:r>
            <a:r>
              <a:rPr sz="1500" spc="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500" spc="3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«Речевое</a:t>
            </a:r>
            <a:r>
              <a:rPr sz="15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500" spc="4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554A3B"/>
                </a:solidFill>
                <a:latin typeface="Times New Roman"/>
                <a:cs typeface="Times New Roman"/>
              </a:rPr>
              <a:t>«Социально-коммуникативное</a:t>
            </a:r>
            <a:r>
              <a:rPr sz="1500" spc="6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0719" y="2707639"/>
            <a:ext cx="7856220" cy="4150360"/>
            <a:chOff x="680719" y="2707639"/>
            <a:chExt cx="7856220" cy="41503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719" y="2707639"/>
              <a:ext cx="4267200" cy="2092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6619" y="4836159"/>
              <a:ext cx="1805939" cy="20218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7846" y="4841747"/>
              <a:ext cx="2308352" cy="2016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0760" y="4856479"/>
              <a:ext cx="2453640" cy="20015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61940" y="2707639"/>
              <a:ext cx="3175000" cy="2113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1779" y="276859"/>
            <a:ext cx="8600440" cy="1330960"/>
            <a:chOff x="271779" y="276859"/>
            <a:chExt cx="8600440" cy="13309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779" y="276859"/>
              <a:ext cx="8600440" cy="13309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59" y="372897"/>
              <a:ext cx="8380730" cy="1118870"/>
            </a:xfrm>
            <a:custGeom>
              <a:avLst/>
              <a:gdLst/>
              <a:ahLst/>
              <a:cxnLst/>
              <a:rect l="l" t="t" r="r" b="b"/>
              <a:pathLst>
                <a:path w="8380730" h="1118870">
                  <a:moveTo>
                    <a:pt x="8380476" y="0"/>
                  </a:moveTo>
                  <a:lnTo>
                    <a:pt x="0" y="0"/>
                  </a:lnTo>
                  <a:lnTo>
                    <a:pt x="0" y="1118590"/>
                  </a:lnTo>
                  <a:lnTo>
                    <a:pt x="8380476" y="1118590"/>
                  </a:lnTo>
                  <a:lnTo>
                    <a:pt x="8380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5792" y="4490211"/>
            <a:ext cx="2115438" cy="236778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532" y="4495672"/>
            <a:ext cx="2483739" cy="23623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" y="762000"/>
            <a:ext cx="2593340" cy="22047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32200" y="833119"/>
            <a:ext cx="3373120" cy="220726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076063" y="942339"/>
            <a:ext cx="4068445" cy="5915660"/>
            <a:chOff x="5076063" y="942339"/>
            <a:chExt cx="4068445" cy="591566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76063" y="4797145"/>
              <a:ext cx="2063623" cy="18129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9939" y="942339"/>
              <a:ext cx="2004059" cy="591566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21042" y="232727"/>
            <a:ext cx="7614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B7C71"/>
                </a:solidFill>
              </a:rPr>
              <a:t>6.</a:t>
            </a:r>
            <a:r>
              <a:rPr sz="3200" spc="-5" dirty="0">
                <a:solidFill>
                  <a:srgbClr val="6B7C71"/>
                </a:solidFill>
              </a:rPr>
              <a:t> </a:t>
            </a:r>
            <a:r>
              <a:rPr sz="3200" spc="160" dirty="0">
                <a:solidFill>
                  <a:srgbClr val="6B7C71"/>
                </a:solidFill>
              </a:rPr>
              <a:t>ЦЕНТР</a:t>
            </a:r>
            <a:r>
              <a:rPr sz="3200" spc="-5" dirty="0">
                <a:solidFill>
                  <a:srgbClr val="6B7C71"/>
                </a:solidFill>
              </a:rPr>
              <a:t> </a:t>
            </a:r>
            <a:r>
              <a:rPr sz="3200" spc="165" dirty="0">
                <a:solidFill>
                  <a:srgbClr val="6B7C71"/>
                </a:solidFill>
              </a:rPr>
              <a:t>ЭКСПЕРИМЕНТИРОВАНИЯ</a:t>
            </a:r>
            <a:endParaRPr sz="3200"/>
          </a:p>
        </p:txBody>
      </p:sp>
      <p:sp>
        <p:nvSpPr>
          <p:cNvPr id="14" name="object 14"/>
          <p:cNvSpPr txBox="1"/>
          <p:nvPr/>
        </p:nvSpPr>
        <p:spPr>
          <a:xfrm>
            <a:off x="193039" y="2926079"/>
            <a:ext cx="6871334" cy="145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939"/>
              </a:lnSpc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В</a:t>
            </a:r>
            <a:r>
              <a:rPr sz="17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554A3B"/>
                </a:solidFill>
                <a:latin typeface="Times New Roman"/>
                <a:cs typeface="Times New Roman"/>
              </a:rPr>
              <a:t>котором</a:t>
            </a:r>
            <a:r>
              <a:rPr sz="1700" spc="-4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srgbClr val="554A3B"/>
                </a:solidFill>
                <a:latin typeface="Times New Roman"/>
                <a:cs typeface="Times New Roman"/>
              </a:rPr>
              <a:t>есть</a:t>
            </a:r>
            <a:r>
              <a:rPr sz="1700" spc="-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разнообразные</a:t>
            </a:r>
            <a:r>
              <a:rPr sz="1700" spc="-4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виды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строительного</a:t>
            </a:r>
            <a:r>
              <a:rPr sz="1700" spc="-1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материала</a:t>
            </a:r>
            <a:r>
              <a:rPr sz="1700" spc="-4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и</a:t>
            </a:r>
            <a:endParaRPr sz="1700">
              <a:latin typeface="Times New Roman"/>
              <a:cs typeface="Times New Roman"/>
            </a:endParaRPr>
          </a:p>
          <a:p>
            <a:pPr marL="241300" marR="250825">
              <a:lnSpc>
                <a:spcPct val="89800"/>
              </a:lnSpc>
              <a:spcBef>
                <a:spcPts val="105"/>
              </a:spcBef>
            </a:pP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детских </a:t>
            </a:r>
            <a:r>
              <a:rPr sz="1700" spc="-15" dirty="0">
                <a:solidFill>
                  <a:srgbClr val="554A3B"/>
                </a:solidFill>
                <a:latin typeface="Times New Roman"/>
                <a:cs typeface="Times New Roman"/>
              </a:rPr>
              <a:t>конструкторов,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бросового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материала </a:t>
            </a:r>
            <a:r>
              <a:rPr sz="1700" spc="-15" dirty="0">
                <a:solidFill>
                  <a:srgbClr val="554A3B"/>
                </a:solidFill>
                <a:latin typeface="Times New Roman"/>
                <a:cs typeface="Times New Roman"/>
              </a:rPr>
              <a:t>схем, </a:t>
            </a:r>
            <a:r>
              <a:rPr sz="1700" spc="-20" dirty="0">
                <a:solidFill>
                  <a:srgbClr val="554A3B"/>
                </a:solidFill>
                <a:latin typeface="Times New Roman"/>
                <a:cs typeface="Times New Roman"/>
              </a:rPr>
              <a:t>рисунков,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картин, </a:t>
            </a:r>
            <a:r>
              <a:rPr sz="1700" spc="-409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демонстрационных материалов для организации </a:t>
            </a:r>
            <a:r>
              <a:rPr sz="1700" spc="-20" dirty="0">
                <a:solidFill>
                  <a:srgbClr val="554A3B"/>
                </a:solidFill>
                <a:latin typeface="Times New Roman"/>
                <a:cs typeface="Times New Roman"/>
              </a:rPr>
              <a:t>конструкторской </a:t>
            </a:r>
            <a:r>
              <a:rPr sz="1700" spc="-1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деятельности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детей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в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интеграции</a:t>
            </a:r>
            <a:r>
              <a:rPr sz="1700" spc="3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с</a:t>
            </a:r>
            <a:r>
              <a:rPr sz="17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содержанием</a:t>
            </a:r>
            <a:r>
              <a:rPr sz="1700" spc="-6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образовательных</a:t>
            </a:r>
            <a:endParaRPr sz="1700">
              <a:latin typeface="Times New Roman"/>
              <a:cs typeface="Times New Roman"/>
            </a:endParaRPr>
          </a:p>
          <a:p>
            <a:pPr marL="241300">
              <a:lnSpc>
                <a:spcPts val="1739"/>
              </a:lnSpc>
            </a:pP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областей</a:t>
            </a:r>
            <a:r>
              <a:rPr sz="1700" spc="-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«Познавательное</a:t>
            </a:r>
            <a:r>
              <a:rPr sz="1700" spc="3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r>
              <a:rPr sz="1700" spc="4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«Речевое</a:t>
            </a:r>
            <a:r>
              <a:rPr sz="1700" spc="1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развитие».</a:t>
            </a:r>
            <a:r>
              <a:rPr sz="1700" spc="6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«Социально-</a:t>
            </a:r>
            <a:endParaRPr sz="1700">
              <a:latin typeface="Times New Roman"/>
              <a:cs typeface="Times New Roman"/>
            </a:endParaRPr>
          </a:p>
          <a:p>
            <a:pPr marL="241300">
              <a:lnSpc>
                <a:spcPts val="1939"/>
              </a:lnSpc>
            </a:pPr>
            <a:r>
              <a:rPr sz="1700" spc="-20" dirty="0">
                <a:solidFill>
                  <a:srgbClr val="554A3B"/>
                </a:solidFill>
                <a:latin typeface="Times New Roman"/>
                <a:cs typeface="Times New Roman"/>
              </a:rPr>
              <a:t>коммуникативное</a:t>
            </a:r>
            <a:r>
              <a:rPr sz="1700" spc="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 </a:t>
            </a:r>
            <a:r>
              <a:rPr sz="1700" dirty="0">
                <a:solidFill>
                  <a:srgbClr val="554A3B"/>
                </a:solidFill>
                <a:latin typeface="Times New Roman"/>
                <a:cs typeface="Times New Roman"/>
              </a:rPr>
              <a:t>и</a:t>
            </a:r>
            <a:r>
              <a:rPr sz="1700" spc="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«Художественно-эстетическое </a:t>
            </a:r>
            <a:r>
              <a:rPr sz="17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779" y="276859"/>
            <a:ext cx="8600440" cy="13309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1674495" marR="1681480" indent="284480">
              <a:lnSpc>
                <a:spcPct val="100000"/>
              </a:lnSpc>
              <a:spcBef>
                <a:spcPts val="430"/>
              </a:spcBef>
            </a:pPr>
            <a:r>
              <a:rPr sz="3200" dirty="0">
                <a:solidFill>
                  <a:srgbClr val="6B7C71"/>
                </a:solidFill>
              </a:rPr>
              <a:t>7. ЦЕНТР ПОЗНАНИЯ И </a:t>
            </a:r>
            <a:r>
              <a:rPr sz="3200" spc="5" dirty="0">
                <a:solidFill>
                  <a:srgbClr val="6B7C71"/>
                </a:solidFill>
              </a:rPr>
              <a:t> </a:t>
            </a:r>
            <a:r>
              <a:rPr sz="3200" spc="-10" dirty="0">
                <a:solidFill>
                  <a:srgbClr val="6B7C71"/>
                </a:solidFill>
              </a:rPr>
              <a:t>КОММУНИКАЦИИ</a:t>
            </a:r>
            <a:r>
              <a:rPr sz="3200" spc="-80" dirty="0">
                <a:solidFill>
                  <a:srgbClr val="6B7C71"/>
                </a:solidFill>
              </a:rPr>
              <a:t> </a:t>
            </a:r>
            <a:r>
              <a:rPr sz="3200" spc="-5" dirty="0">
                <a:solidFill>
                  <a:srgbClr val="6B7C71"/>
                </a:solidFill>
              </a:rPr>
              <a:t>ДЕТЕЙ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50557" y="1778634"/>
            <a:ext cx="330898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Оснащение</a:t>
            </a:r>
            <a:r>
              <a:rPr sz="1800" spc="-3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554A3B"/>
                </a:solidFill>
                <a:latin typeface="Times New Roman"/>
                <a:cs typeface="Times New Roman"/>
              </a:rPr>
              <a:t>которого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обеспечивает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расширение</a:t>
            </a:r>
            <a:endParaRPr sz="1800">
              <a:latin typeface="Times New Roman"/>
              <a:cs typeface="Times New Roman"/>
            </a:endParaRPr>
          </a:p>
          <a:p>
            <a:pPr marL="240665" marR="5080">
              <a:lnSpc>
                <a:spcPct val="100000"/>
              </a:lnSpc>
            </a:pP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кругозора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детей и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их знаний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об </a:t>
            </a:r>
            <a:r>
              <a:rPr sz="1800" spc="-434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окружающем</a:t>
            </a:r>
            <a:r>
              <a:rPr sz="1800" spc="6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мире</a:t>
            </a: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во</a:t>
            </a:r>
            <a:endParaRPr sz="1800">
              <a:latin typeface="Times New Roman"/>
              <a:cs typeface="Times New Roman"/>
            </a:endParaRPr>
          </a:p>
          <a:p>
            <a:pPr marL="240665" marR="2413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взаимодействии</a:t>
            </a:r>
            <a:r>
              <a:rPr sz="1800" spc="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детей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со </a:t>
            </a:r>
            <a:r>
              <a:rPr sz="1800" spc="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взрослыми</a:t>
            </a:r>
            <a:r>
              <a:rPr sz="1800" spc="1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и</a:t>
            </a:r>
            <a:r>
              <a:rPr sz="1800" spc="-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сверстниками</a:t>
            </a:r>
            <a:r>
              <a:rPr sz="1800" spc="2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в </a:t>
            </a:r>
            <a:r>
              <a:rPr sz="1800" spc="-434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интеграции </a:t>
            </a:r>
            <a:r>
              <a:rPr sz="1800" dirty="0">
                <a:solidFill>
                  <a:srgbClr val="554A3B"/>
                </a:solidFill>
                <a:latin typeface="Times New Roman"/>
                <a:cs typeface="Times New Roman"/>
              </a:rPr>
              <a:t>с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содержанием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800" spc="1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областей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«Познавательное</a:t>
            </a:r>
            <a:r>
              <a:rPr sz="1800" spc="20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развитие».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800" spc="-20" dirty="0">
                <a:solidFill>
                  <a:srgbClr val="554A3B"/>
                </a:solidFill>
                <a:latin typeface="Times New Roman"/>
                <a:cs typeface="Times New Roman"/>
              </a:rPr>
              <a:t>«Речевое</a:t>
            </a:r>
            <a:r>
              <a:rPr sz="1800" spc="25" dirty="0">
                <a:solidFill>
                  <a:srgbClr val="554A3B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развитие»,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554A3B"/>
                </a:solidFill>
                <a:latin typeface="Times New Roman"/>
                <a:cs typeface="Times New Roman"/>
              </a:rPr>
              <a:t>«Социально-коммуникативное</a:t>
            </a: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800" spc="-5" dirty="0">
                <a:solidFill>
                  <a:srgbClr val="554A3B"/>
                </a:solidFill>
                <a:latin typeface="Times New Roman"/>
                <a:cs typeface="Times New Roman"/>
              </a:rPr>
              <a:t>развитие»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017" y="1628736"/>
            <a:ext cx="3616197" cy="48216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779" y="276859"/>
            <a:ext cx="8600440" cy="13309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0" rIns="0" bIns="0" rtlCol="0">
            <a:spAutoFit/>
          </a:bodyPr>
          <a:lstStyle/>
          <a:p>
            <a:pPr marL="1834514">
              <a:lnSpc>
                <a:spcPct val="100000"/>
              </a:lnSpc>
              <a:spcBef>
                <a:spcPts val="2150"/>
              </a:spcBef>
            </a:pPr>
            <a:r>
              <a:rPr sz="3500" dirty="0">
                <a:solidFill>
                  <a:srgbClr val="6B7C71"/>
                </a:solidFill>
              </a:rPr>
              <a:t>8.</a:t>
            </a:r>
            <a:r>
              <a:rPr sz="3500" spc="-25" dirty="0">
                <a:solidFill>
                  <a:srgbClr val="6B7C71"/>
                </a:solidFill>
              </a:rPr>
              <a:t> </a:t>
            </a:r>
            <a:r>
              <a:rPr sz="3500" spc="-5" dirty="0">
                <a:solidFill>
                  <a:srgbClr val="6B7C71"/>
                </a:solidFill>
              </a:rPr>
              <a:t>КНИЖНЫЙ</a:t>
            </a:r>
            <a:r>
              <a:rPr sz="3500" spc="-25" dirty="0">
                <a:solidFill>
                  <a:srgbClr val="6B7C71"/>
                </a:solidFill>
              </a:rPr>
              <a:t> </a:t>
            </a:r>
            <a:r>
              <a:rPr sz="3500" spc="-50" dirty="0">
                <a:solidFill>
                  <a:srgbClr val="6B7C71"/>
                </a:solidFill>
              </a:rPr>
              <a:t>УГОЛОК</a:t>
            </a:r>
            <a:endParaRPr sz="35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66700" algn="l"/>
                <a:tab pos="267335" algn="l"/>
              </a:tabLst>
            </a:pPr>
            <a:r>
              <a:rPr spc="-10" dirty="0"/>
              <a:t>Содержащий</a:t>
            </a:r>
            <a:r>
              <a:rPr spc="-5" dirty="0"/>
              <a:t> </a:t>
            </a:r>
            <a:r>
              <a:rPr spc="-25" dirty="0"/>
              <a:t>художественную</a:t>
            </a:r>
            <a:r>
              <a:rPr spc="10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документальную</a:t>
            </a:r>
            <a:r>
              <a:rPr spc="80" dirty="0"/>
              <a:t> </a:t>
            </a:r>
            <a:r>
              <a:rPr spc="-15" dirty="0"/>
              <a:t>литературу</a:t>
            </a:r>
            <a:r>
              <a:rPr spc="45" dirty="0"/>
              <a:t> </a:t>
            </a:r>
            <a:r>
              <a:rPr dirty="0"/>
              <a:t>для</a:t>
            </a:r>
            <a:r>
              <a:rPr spc="-20" dirty="0"/>
              <a:t> </a:t>
            </a:r>
            <a:r>
              <a:rPr dirty="0"/>
              <a:t>детей,</a:t>
            </a:r>
          </a:p>
          <a:p>
            <a:pPr marL="266065" marR="5080">
              <a:lnSpc>
                <a:spcPct val="100000"/>
              </a:lnSpc>
            </a:pPr>
            <a:r>
              <a:rPr spc="-15" dirty="0"/>
              <a:t>обеспечивающую </a:t>
            </a:r>
            <a:r>
              <a:rPr spc="-5" dirty="0"/>
              <a:t>их </a:t>
            </a:r>
            <a:r>
              <a:rPr spc="-15" dirty="0"/>
              <a:t>духовно-нравственное</a:t>
            </a:r>
            <a:r>
              <a:rPr spc="-10" dirty="0"/>
              <a:t> </a:t>
            </a:r>
            <a:r>
              <a:rPr dirty="0"/>
              <a:t>и </a:t>
            </a:r>
            <a:r>
              <a:rPr spc="-15" dirty="0"/>
              <a:t>этико-эстетическое </a:t>
            </a:r>
            <a:r>
              <a:rPr dirty="0"/>
              <a:t>воспитание, </a:t>
            </a:r>
            <a:r>
              <a:rPr spc="-434" dirty="0"/>
              <a:t> </a:t>
            </a:r>
            <a:r>
              <a:rPr spc="-10" dirty="0"/>
              <a:t>формирование </a:t>
            </a:r>
            <a:r>
              <a:rPr dirty="0"/>
              <a:t>общей </a:t>
            </a:r>
            <a:r>
              <a:rPr spc="-35" dirty="0"/>
              <a:t>культуры,</a:t>
            </a:r>
            <a:r>
              <a:rPr spc="-30" dirty="0"/>
              <a:t> </a:t>
            </a:r>
            <a:r>
              <a:rPr dirty="0"/>
              <a:t>освоение </a:t>
            </a:r>
            <a:r>
              <a:rPr spc="-5" dirty="0"/>
              <a:t>разных жанров </a:t>
            </a:r>
            <a:r>
              <a:rPr spc="-25" dirty="0"/>
              <a:t>художественной </a:t>
            </a:r>
            <a:r>
              <a:rPr spc="-20" dirty="0"/>
              <a:t> </a:t>
            </a:r>
            <a:r>
              <a:rPr spc="-15" dirty="0"/>
              <a:t>литературы,</a:t>
            </a:r>
            <a:r>
              <a:rPr spc="75" dirty="0"/>
              <a:t> </a:t>
            </a:r>
            <a:r>
              <a:rPr dirty="0"/>
              <a:t>воспитание</a:t>
            </a:r>
            <a:r>
              <a:rPr spc="40" dirty="0"/>
              <a:t> </a:t>
            </a:r>
            <a:r>
              <a:rPr spc="-5" dirty="0"/>
              <a:t>любви</a:t>
            </a:r>
            <a:r>
              <a:rPr dirty="0"/>
              <a:t> и</a:t>
            </a:r>
            <a:r>
              <a:rPr spc="-15" dirty="0"/>
              <a:t> </a:t>
            </a:r>
            <a:r>
              <a:rPr dirty="0"/>
              <a:t>интереса</a:t>
            </a:r>
            <a:r>
              <a:rPr spc="25" dirty="0"/>
              <a:t> </a:t>
            </a:r>
            <a:r>
              <a:rPr dirty="0"/>
              <a:t>к </a:t>
            </a:r>
            <a:r>
              <a:rPr spc="-25" dirty="0"/>
              <a:t>художественному</a:t>
            </a:r>
            <a:r>
              <a:rPr spc="85" dirty="0"/>
              <a:t> </a:t>
            </a:r>
            <a:r>
              <a:rPr spc="-55" dirty="0"/>
              <a:t>слову,</a:t>
            </a:r>
          </a:p>
          <a:p>
            <a:pPr marL="266065" marR="43815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удовлетворение</a:t>
            </a:r>
            <a:r>
              <a:rPr spc="85" dirty="0"/>
              <a:t> </a:t>
            </a:r>
            <a:r>
              <a:rPr spc="-10" dirty="0"/>
              <a:t>познавательных</a:t>
            </a:r>
            <a:r>
              <a:rPr spc="30" dirty="0"/>
              <a:t> </a:t>
            </a:r>
            <a:r>
              <a:rPr dirty="0"/>
              <a:t>потребностей</a:t>
            </a:r>
            <a:r>
              <a:rPr spc="10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5" dirty="0"/>
              <a:t>интеграции</a:t>
            </a:r>
            <a:r>
              <a:rPr spc="25" dirty="0"/>
              <a:t> </a:t>
            </a:r>
            <a:r>
              <a:rPr spc="-10" dirty="0"/>
              <a:t>содержания</a:t>
            </a:r>
            <a:r>
              <a:rPr dirty="0"/>
              <a:t> </a:t>
            </a:r>
            <a:r>
              <a:rPr spc="-10" dirty="0"/>
              <a:t>всех </a:t>
            </a:r>
            <a:r>
              <a:rPr spc="-434" dirty="0"/>
              <a:t> </a:t>
            </a:r>
            <a:r>
              <a:rPr spc="-10" dirty="0"/>
              <a:t>образовательных</a:t>
            </a:r>
            <a:r>
              <a:rPr spc="20" dirty="0"/>
              <a:t> </a:t>
            </a:r>
            <a:r>
              <a:rPr spc="-5" dirty="0"/>
              <a:t>областей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5" y="3601186"/>
            <a:ext cx="3456432" cy="298932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5618" y="3612629"/>
            <a:ext cx="3061589" cy="30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549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 MT</vt:lpstr>
      <vt:lpstr>Calibri</vt:lpstr>
      <vt:lpstr>Cambria</vt:lpstr>
      <vt:lpstr>Times New Roman</vt:lpstr>
      <vt:lpstr>Office Theme</vt:lpstr>
      <vt:lpstr>МАДОУ МО г. Краснодар «Центр – детский сад №21»</vt:lpstr>
      <vt:lpstr>1. ЦЕНТР ДВИГАТЕЛЬНОЙ АКТИВНОСТИ</vt:lpstr>
      <vt:lpstr>2. ЦЕНТР БЕЗОПАСНОСТИ</vt:lpstr>
      <vt:lpstr>3. ЦЕНТР ИГРЫ</vt:lpstr>
      <vt:lpstr>4. ЦЕНТР КОНСТРУИРОВАНИЯ</vt:lpstr>
      <vt:lpstr>5. ЦЕНТР ЛОГИКИ И МАТЕМАТИКИ</vt:lpstr>
      <vt:lpstr>6. ЦЕНТР ЭКСПЕРИМЕНТИРОВАНИЯ</vt:lpstr>
      <vt:lpstr>7. ЦЕНТР ПОЗНАНИЯ И  КОММУНИКАЦИИ ДЕТЕЙ</vt:lpstr>
      <vt:lpstr>8. КНИЖНЫЙ УГОЛОК</vt:lpstr>
      <vt:lpstr>9. ЦЕНТР ТЕАТРАЛИЗАЦИИ И  МУЗИЦИРОВАНИЯ</vt:lpstr>
      <vt:lpstr>10. ЦЕНТР УЕДИНЕНИЯ</vt:lpstr>
      <vt:lpstr>11. ЦЕНТР КОРРЕКЦИИ</vt:lpstr>
      <vt:lpstr>12. ЦЕНТР ТВОРЧЕСТВА ДЕТЕЙ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ЦЕНТРОВ ДЕТСКОЙ АКТИВНОСТИ</dc:title>
  <dc:creator>ПК1</dc:creator>
  <cp:lastModifiedBy>МАДОУ 21</cp:lastModifiedBy>
  <cp:revision>1</cp:revision>
  <dcterms:created xsi:type="dcterms:W3CDTF">2024-07-04T10:42:57Z</dcterms:created>
  <dcterms:modified xsi:type="dcterms:W3CDTF">2024-07-31T11:57:42Z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2024-07-04T00:00:00Z</vt:filetime>
  </property>
</Properties>
</file>