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744" y="246379"/>
            <a:ext cx="7690510" cy="1403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935" y="2442463"/>
            <a:ext cx="79857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113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Times New Roman"/>
                <a:cs typeface="Times New Roman"/>
              </a:rPr>
              <a:t>УСЛЫШАТЬ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ГОЛОС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РЕБЁНКА:</a:t>
            </a:r>
            <a:endParaRPr sz="2800" dirty="0">
              <a:latin typeface="Times New Roman"/>
              <a:cs typeface="Times New Roman"/>
            </a:endParaRPr>
          </a:p>
          <a:p>
            <a:pPr marL="1517015">
              <a:lnSpc>
                <a:spcPct val="100000"/>
              </a:lnSpc>
              <a:spcBef>
                <a:spcPts val="30"/>
              </a:spcBef>
            </a:pPr>
            <a:r>
              <a:rPr sz="2000" b="1" spc="-10" dirty="0">
                <a:latin typeface="Times New Roman"/>
                <a:cs typeface="Times New Roman"/>
              </a:rPr>
              <a:t>СОЗДАНИЕ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«ГОВОРЯЩЕЙ»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СРЕДЫ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В</a:t>
            </a:r>
            <a:r>
              <a:rPr sz="2000" b="1" spc="-35">
                <a:latin typeface="Times New Roman"/>
                <a:cs typeface="Times New Roman"/>
              </a:rPr>
              <a:t> </a:t>
            </a:r>
            <a:r>
              <a:rPr sz="2000" b="1" spc="-25">
                <a:latin typeface="Times New Roman"/>
                <a:cs typeface="Times New Roman"/>
              </a:rPr>
              <a:t>ДОО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107" y="355853"/>
            <a:ext cx="5485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531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dirty="0"/>
              <a:t>Интерактивный</a:t>
            </a:r>
            <a:r>
              <a:rPr spc="-50" dirty="0"/>
              <a:t> </a:t>
            </a:r>
            <a:r>
              <a:rPr dirty="0"/>
              <a:t>стенд</a:t>
            </a:r>
            <a:r>
              <a:rPr spc="-85" dirty="0"/>
              <a:t> </a:t>
            </a:r>
            <a:r>
              <a:rPr spc="-20" dirty="0"/>
              <a:t>«Азбука</a:t>
            </a:r>
            <a:r>
              <a:rPr spc="-55" dirty="0"/>
              <a:t> </a:t>
            </a:r>
            <a:r>
              <a:rPr spc="-10" dirty="0"/>
              <a:t>недели»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9234" y="5995822"/>
            <a:ext cx="818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Предназначен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создания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чувства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единодушия,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коллективизма,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ответственности,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умения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обратиться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помощью,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умения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оказать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помощь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сверстникам.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2708" y="1189482"/>
            <a:ext cx="566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Совместное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создание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азбуки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лексической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теме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недели.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76" y="1568196"/>
            <a:ext cx="2145792" cy="44180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0256" y="1533144"/>
            <a:ext cx="1943100" cy="44363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2176" y="1709927"/>
            <a:ext cx="3383279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335" y="1446275"/>
            <a:ext cx="1962912" cy="24810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5195" y="1348739"/>
            <a:ext cx="2491740" cy="4776470"/>
            <a:chOff x="425195" y="1348739"/>
            <a:chExt cx="2491740" cy="47764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6" y="1348739"/>
              <a:ext cx="1996439" cy="2929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5" y="4256532"/>
              <a:ext cx="2491740" cy="18684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007608" y="1432560"/>
            <a:ext cx="2653665" cy="4919980"/>
            <a:chOff x="6007608" y="1432560"/>
            <a:chExt cx="2653665" cy="49199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6564" y="1432560"/>
              <a:ext cx="2497836" cy="2482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7608" y="3864864"/>
              <a:ext cx="2653284" cy="248716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5200" y="3979164"/>
            <a:ext cx="2115312" cy="20848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9285" y="6107988"/>
            <a:ext cx="5808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Предназначен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создания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эмоционального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благополучия,</a:t>
            </a:r>
            <a:endParaRPr sz="18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воспринимания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окружающих,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партнеров.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marR="5080" indent="13944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spc="-10" dirty="0"/>
              <a:t>Интерактивный</a:t>
            </a:r>
            <a:r>
              <a:rPr spc="10" dirty="0"/>
              <a:t> </a:t>
            </a:r>
            <a:r>
              <a:rPr dirty="0"/>
              <a:t>стенд</a:t>
            </a:r>
            <a:r>
              <a:rPr spc="-25" dirty="0"/>
              <a:t> «Объявление-</a:t>
            </a:r>
            <a:r>
              <a:rPr spc="-10" dirty="0"/>
              <a:t>пожелание»</a:t>
            </a:r>
          </a:p>
          <a:p>
            <a:pPr marL="935355">
              <a:lnSpc>
                <a:spcPct val="100000"/>
              </a:lnSpc>
              <a:spcBef>
                <a:spcPts val="135"/>
              </a:spcBef>
            </a:pP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Совместное</a:t>
            </a:r>
            <a:r>
              <a:rPr sz="1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объявлений-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пожеланий</a:t>
            </a:r>
            <a:r>
              <a:rPr sz="1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родителей.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371" y="282955"/>
            <a:ext cx="6002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02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spc="-10" dirty="0"/>
              <a:t>Интерактивный</a:t>
            </a:r>
            <a:r>
              <a:rPr spc="-50" dirty="0"/>
              <a:t> </a:t>
            </a:r>
            <a:r>
              <a:rPr dirty="0"/>
              <a:t>стенд</a:t>
            </a:r>
            <a:r>
              <a:rPr spc="-85" dirty="0"/>
              <a:t> </a:t>
            </a:r>
            <a:r>
              <a:rPr dirty="0"/>
              <a:t>«Выбор</a:t>
            </a:r>
            <a:r>
              <a:rPr spc="-55" dirty="0"/>
              <a:t> </a:t>
            </a:r>
            <a:r>
              <a:rPr dirty="0"/>
              <a:t>перед</a:t>
            </a:r>
            <a:r>
              <a:rPr spc="-70" dirty="0"/>
              <a:t> </a:t>
            </a:r>
            <a:r>
              <a:rPr spc="-10" dirty="0"/>
              <a:t>сном»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535" y="1604772"/>
            <a:ext cx="3614928" cy="4200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59051" y="5832144"/>
            <a:ext cx="502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0" marR="5080" indent="-15563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Помогает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осознать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свою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значимость,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осознать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себя </a:t>
            </a:r>
            <a:r>
              <a:rPr sz="1800" dirty="0">
                <a:latin typeface="Times New Roman"/>
                <a:cs typeface="Times New Roman"/>
              </a:rPr>
              <a:t>частью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коллектива.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521" y="1189482"/>
            <a:ext cx="8003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Выбор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перед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сном: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«Сладких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снов»,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«Погладить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головке»,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«Уснуть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тишине».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1703832"/>
            <a:ext cx="2592324" cy="3643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039" y="1726692"/>
            <a:ext cx="2543556" cy="362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0" y="1671827"/>
            <a:ext cx="2781300" cy="37063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6694" y="5406644"/>
            <a:ext cx="6574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Предназначен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умения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искать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задания,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речи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обсуждении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мини-</a:t>
            </a:r>
            <a:r>
              <a:rPr sz="1800" dirty="0">
                <a:latin typeface="Times New Roman"/>
                <a:cs typeface="Times New Roman"/>
              </a:rPr>
              <a:t>группе,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развития </a:t>
            </a:r>
            <a:r>
              <a:rPr sz="1800" dirty="0">
                <a:latin typeface="Times New Roman"/>
                <a:cs typeface="Times New Roman"/>
              </a:rPr>
              <a:t>чувства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заинтересованности,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уверенности.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5715" marR="1261110" indent="-5715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dirty="0"/>
              <a:t>Интерактивный</a:t>
            </a:r>
            <a:r>
              <a:rPr spc="-55" dirty="0"/>
              <a:t> </a:t>
            </a:r>
            <a:r>
              <a:rPr dirty="0"/>
              <a:t>стенд</a:t>
            </a:r>
            <a:r>
              <a:rPr spc="-90" dirty="0"/>
              <a:t> </a:t>
            </a:r>
            <a:r>
              <a:rPr dirty="0"/>
              <a:t>«Загадка</a:t>
            </a:r>
            <a:r>
              <a:rPr spc="-80" dirty="0"/>
              <a:t> </a:t>
            </a:r>
            <a:r>
              <a:rPr spc="-20" dirty="0"/>
              <a:t>дня»</a:t>
            </a:r>
          </a:p>
          <a:p>
            <a:pPr marL="10795" marR="5080" algn="ctr">
              <a:lnSpc>
                <a:spcPct val="100000"/>
              </a:lnSpc>
              <a:spcBef>
                <a:spcPts val="400"/>
              </a:spcBef>
            </a:pP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Отгадывание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загадок,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обсуждение</a:t>
            </a:r>
            <a:r>
              <a:rPr sz="18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между</a:t>
            </a:r>
            <a:r>
              <a:rPr sz="18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детьми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вариантов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ответов,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фиксация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своего</a:t>
            </a:r>
            <a:r>
              <a:rPr sz="18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ответа.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588" y="2375408"/>
            <a:ext cx="684720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75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Элементы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«говорящей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среды»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позволяют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любому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ребенку самовыражаться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каждый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день.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Одновременно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этим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получать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отклик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«негласный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запрос».</a:t>
            </a:r>
            <a:endParaRPr sz="1800">
              <a:latin typeface="Times New Roman"/>
              <a:cs typeface="Times New Roman"/>
            </a:endParaRPr>
          </a:p>
          <a:p>
            <a:pPr marL="623570" marR="61595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особых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данная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несёт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важную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ценность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формировании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активной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личностной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позиции.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Каждый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ребенок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должен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быть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услышан!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496" y="1799082"/>
            <a:ext cx="697166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элементы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«Говорящей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среды»</a:t>
            </a:r>
            <a:r>
              <a:rPr sz="1800" b="1" spc="1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интересной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игровой </a:t>
            </a:r>
            <a:r>
              <a:rPr sz="1800" dirty="0">
                <a:latin typeface="Times New Roman"/>
                <a:cs typeface="Times New Roman"/>
              </a:rPr>
              <a:t>форме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позволяют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создать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формирования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дошкольников </a:t>
            </a:r>
            <a:r>
              <a:rPr sz="1800" b="1" dirty="0">
                <a:latin typeface="Times New Roman"/>
                <a:cs typeface="Times New Roman"/>
              </a:rPr>
              <a:t>социальных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чувств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навыков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выступают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механизмом </a:t>
            </a:r>
            <a:r>
              <a:rPr sz="1800" dirty="0">
                <a:latin typeface="Times New Roman"/>
                <a:cs typeface="Times New Roman"/>
              </a:rPr>
              <a:t>обеспечения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эмоционального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взаимодействия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окружением.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Формируются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такие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чувства: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6870" algn="l"/>
                <a:tab pos="1697989" algn="l"/>
                <a:tab pos="2691765" algn="l"/>
                <a:tab pos="2940050" algn="l"/>
                <a:tab pos="4500880" algn="l"/>
                <a:tab pos="570103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моральные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чувства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коллективизм,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ощущение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единодушия,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ответственность,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трудовой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энтузиазм;</a:t>
            </a:r>
            <a:endParaRPr sz="1800">
              <a:latin typeface="Times New Roman"/>
              <a:cs typeface="Times New Roman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интеллектуальные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чувства</a:t>
            </a:r>
            <a:r>
              <a:rPr sz="1800" b="1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заинтересованность,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уверенность, удовлетворение;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эстетические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чувства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восприятие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красоты,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переживание.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654" y="246379"/>
            <a:ext cx="5570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37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spc="-10" dirty="0"/>
              <a:t>Интерактивный</a:t>
            </a:r>
            <a:r>
              <a:rPr spc="-55" dirty="0"/>
              <a:t> </a:t>
            </a:r>
            <a:r>
              <a:rPr dirty="0"/>
              <a:t>стенд</a:t>
            </a:r>
            <a:r>
              <a:rPr spc="-90" dirty="0"/>
              <a:t> </a:t>
            </a:r>
            <a:r>
              <a:rPr dirty="0"/>
              <a:t>«Календарь</a:t>
            </a:r>
            <a:r>
              <a:rPr spc="-60" dirty="0"/>
              <a:t> </a:t>
            </a:r>
            <a:r>
              <a:rPr spc="-20" dirty="0"/>
              <a:t>дня»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878" y="5657494"/>
            <a:ext cx="6977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0875" marR="5080" indent="-19088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формируется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уверенности,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поскольку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они </a:t>
            </a:r>
            <a:r>
              <a:rPr sz="1800" dirty="0">
                <a:latin typeface="Times New Roman"/>
                <a:cs typeface="Times New Roman"/>
              </a:rPr>
              <a:t>познают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фиксируют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его.</a:t>
            </a:r>
            <a:endParaRPr sz="18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Результативная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наглядная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вызывает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удовлетворения.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1924811"/>
            <a:ext cx="2473452" cy="32979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5896" y="1816607"/>
            <a:ext cx="2429255" cy="33009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167" y="2334767"/>
            <a:ext cx="2449067" cy="32644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0400" y="1011428"/>
            <a:ext cx="8550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Визуальная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фиксация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ребенком/ребенком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взрослым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помощью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приёма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«рука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руке»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числа,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месяца,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времени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года,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дня </a:t>
            </a:r>
            <a:r>
              <a:rPr sz="1800" spc="-10" dirty="0">
                <a:latin typeface="Times New Roman"/>
                <a:cs typeface="Times New Roman"/>
              </a:rPr>
              <a:t>недели.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878" y="5719368"/>
            <a:ext cx="6977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0875" marR="5080" indent="-19088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формируется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уверенности,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поскольку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они </a:t>
            </a:r>
            <a:r>
              <a:rPr sz="1800" dirty="0">
                <a:latin typeface="Times New Roman"/>
                <a:cs typeface="Times New Roman"/>
              </a:rPr>
              <a:t>познают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фиксируют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его.</a:t>
            </a:r>
            <a:endParaRPr sz="18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Результативная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наглядная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вызывает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удовлетворения.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9495" y="1423416"/>
            <a:ext cx="8303259" cy="4270375"/>
            <a:chOff x="539495" y="1423416"/>
            <a:chExt cx="8303259" cy="4270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3007" y="1546860"/>
              <a:ext cx="5349240" cy="2951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423416"/>
              <a:ext cx="1712976" cy="2284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3750564"/>
              <a:ext cx="4177284" cy="19431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9916" y="331978"/>
            <a:ext cx="7451090" cy="100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060" marR="662940" indent="4445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«говорящей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dirty="0"/>
              <a:t>Интерактивный</a:t>
            </a:r>
            <a:r>
              <a:rPr spc="-45" dirty="0"/>
              <a:t> </a:t>
            </a:r>
            <a:r>
              <a:rPr dirty="0"/>
              <a:t>стенд</a:t>
            </a:r>
            <a:r>
              <a:rPr spc="-85" dirty="0"/>
              <a:t> </a:t>
            </a:r>
            <a:r>
              <a:rPr dirty="0"/>
              <a:t>«Календарь</a:t>
            </a:r>
            <a:r>
              <a:rPr spc="-55" dirty="0"/>
              <a:t> </a:t>
            </a:r>
            <a:r>
              <a:rPr spc="-10" dirty="0"/>
              <a:t>погоды»</a:t>
            </a:r>
          </a:p>
          <a:p>
            <a:pPr algn="ctr">
              <a:lnSpc>
                <a:spcPts val="1950"/>
              </a:lnSpc>
            </a:pP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Выполнение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отметки</a:t>
            </a:r>
            <a:r>
              <a:rPr sz="18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погодных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условий</a:t>
            </a:r>
            <a:r>
              <a:rPr sz="18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помощью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условных</a:t>
            </a:r>
            <a:r>
              <a:rPr sz="18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обозначений.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1737360"/>
            <a:ext cx="2900172" cy="43098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2237232"/>
            <a:ext cx="5052060" cy="3346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33904" y="6047638"/>
            <a:ext cx="4955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Данный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стенд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развивает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ответственности,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трудовой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энтузиазм.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601" rIns="0" bIns="0" rtlCol="0">
            <a:spAutoFit/>
          </a:bodyPr>
          <a:lstStyle/>
          <a:p>
            <a:pPr marL="684530" marR="517525" indent="1181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spc="-10" dirty="0"/>
              <a:t>Интерактивный</a:t>
            </a:r>
            <a:r>
              <a:rPr spc="-50" dirty="0"/>
              <a:t> </a:t>
            </a:r>
            <a:r>
              <a:rPr dirty="0"/>
              <a:t>стенд</a:t>
            </a:r>
            <a:r>
              <a:rPr spc="-80" dirty="0"/>
              <a:t> </a:t>
            </a:r>
            <a:r>
              <a:rPr dirty="0"/>
              <a:t>«Меню</a:t>
            </a:r>
            <a:r>
              <a:rPr spc="-65" dirty="0"/>
              <a:t> </a:t>
            </a:r>
            <a:r>
              <a:rPr spc="-20" dirty="0"/>
              <a:t>глазами</a:t>
            </a:r>
            <a:r>
              <a:rPr spc="-65" dirty="0"/>
              <a:t> </a:t>
            </a:r>
            <a:r>
              <a:rPr spc="-10" dirty="0"/>
              <a:t>детей»</a:t>
            </a:r>
          </a:p>
          <a:p>
            <a:pPr marL="1879600" marR="5080" indent="-1480185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Визуальная</a:t>
            </a:r>
            <a:r>
              <a:rPr sz="18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фиксация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ребенком/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детьми,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работая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парах,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приема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пищи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способом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раскрашивания,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дорисовывания.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2166747"/>
            <a:ext cx="4032504" cy="39201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1036" y="6265570"/>
            <a:ext cx="490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Формируется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коллективизм.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82440" y="1581911"/>
            <a:ext cx="4654550" cy="4657725"/>
            <a:chOff x="4282440" y="1581911"/>
            <a:chExt cx="4654550" cy="4657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0" y="1581911"/>
              <a:ext cx="4654296" cy="2724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4044" y="4387595"/>
              <a:ext cx="3371088" cy="18516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73" rIns="0" bIns="0" rtlCol="0">
            <a:spAutoFit/>
          </a:bodyPr>
          <a:lstStyle/>
          <a:p>
            <a:pPr marL="1255395" marR="238125" indent="8991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dirty="0"/>
              <a:t>Интерактивный</a:t>
            </a:r>
            <a:r>
              <a:rPr spc="-65" dirty="0"/>
              <a:t> </a:t>
            </a:r>
            <a:r>
              <a:rPr dirty="0"/>
              <a:t>стенд</a:t>
            </a:r>
            <a:r>
              <a:rPr spc="-100" dirty="0"/>
              <a:t> </a:t>
            </a:r>
            <a:r>
              <a:rPr dirty="0"/>
              <a:t>«Визитка</a:t>
            </a:r>
            <a:r>
              <a:rPr spc="-55" dirty="0"/>
              <a:t> </a:t>
            </a:r>
            <a:r>
              <a:rPr spc="-10" dirty="0"/>
              <a:t>группы»</a:t>
            </a:r>
          </a:p>
          <a:p>
            <a:pPr marL="696595">
              <a:lnSpc>
                <a:spcPct val="100000"/>
              </a:lnSpc>
              <a:spcBef>
                <a:spcPts val="80"/>
              </a:spcBef>
            </a:pP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Визуальной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фиксации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себя</a:t>
            </a:r>
            <a:r>
              <a:rPr sz="18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как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члена</a:t>
            </a:r>
            <a:r>
              <a:rPr sz="1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детско-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взрослого</a:t>
            </a:r>
            <a:r>
              <a:rPr sz="18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коллектива.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892" y="355853"/>
            <a:ext cx="3982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</a:t>
            </a:r>
          </a:p>
          <a:p>
            <a:pPr algn="ctr">
              <a:lnSpc>
                <a:spcPct val="100000"/>
              </a:lnSpc>
            </a:pPr>
            <a:r>
              <a:rPr dirty="0"/>
              <a:t>«Правила</a:t>
            </a:r>
            <a:r>
              <a:rPr spc="-65" dirty="0"/>
              <a:t> </a:t>
            </a:r>
            <a:r>
              <a:rPr spc="-10" dirty="0"/>
              <a:t>поведения»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2189" y="5976620"/>
            <a:ext cx="4760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4280" marR="5080" indent="-12115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Помогают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детям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овладеть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нормами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правилами </a:t>
            </a:r>
            <a:r>
              <a:rPr sz="1800" dirty="0">
                <a:latin typeface="Times New Roman"/>
                <a:cs typeface="Times New Roman"/>
              </a:rPr>
              <a:t>принятыми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обществе.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267" y="1799844"/>
            <a:ext cx="5533644" cy="41498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88439" y="1078229"/>
            <a:ext cx="6341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Оптимальное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количество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правил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рождаются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беседы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детьми.</a:t>
            </a:r>
            <a:endParaRPr sz="18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Правила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фиксируются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детьми.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625" y="355853"/>
            <a:ext cx="5000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634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 </a:t>
            </a:r>
            <a:r>
              <a:rPr dirty="0"/>
              <a:t>Интерактивный</a:t>
            </a:r>
            <a:r>
              <a:rPr spc="-40" dirty="0"/>
              <a:t> </a:t>
            </a:r>
            <a:r>
              <a:rPr dirty="0"/>
              <a:t>стенд</a:t>
            </a:r>
            <a:r>
              <a:rPr spc="-80" dirty="0"/>
              <a:t> </a:t>
            </a:r>
            <a:r>
              <a:rPr dirty="0"/>
              <a:t>«Режим</a:t>
            </a:r>
            <a:r>
              <a:rPr spc="-60" dirty="0"/>
              <a:t> </a:t>
            </a:r>
            <a:r>
              <a:rPr spc="-20" dirty="0"/>
              <a:t>дня»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1886711"/>
            <a:ext cx="8424672" cy="16703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4296" y="3645408"/>
            <a:ext cx="3456432" cy="2086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3645408"/>
            <a:ext cx="3384804" cy="20863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09775" y="5758992"/>
            <a:ext cx="6508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Стенд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позволяет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укреплять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волю,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развивать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организованность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ребёнка,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формировать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ответственности,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помогает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ребятам </a:t>
            </a:r>
            <a:r>
              <a:rPr sz="1800" dirty="0">
                <a:latin typeface="Times New Roman"/>
                <a:cs typeface="Times New Roman"/>
              </a:rPr>
              <a:t>быстрее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переключиться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одного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режимного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момента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другой.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3816" y="1176654"/>
            <a:ext cx="636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2795" marR="5080" indent="-20307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Наглядное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отображение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информации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режима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дня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дошкольников, </a:t>
            </a:r>
            <a:r>
              <a:rPr sz="1800" dirty="0">
                <a:latin typeface="Times New Roman"/>
                <a:cs typeface="Times New Roman"/>
              </a:rPr>
              <a:t>прорисованное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детьми.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560575"/>
            <a:ext cx="3672840" cy="43967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0603" y="5976620"/>
            <a:ext cx="8035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 marR="5080" indent="-6680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обсуждения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развиваются </a:t>
            </a:r>
            <a:r>
              <a:rPr sz="1800" spc="-20" dirty="0">
                <a:latin typeface="Times New Roman"/>
                <a:cs typeface="Times New Roman"/>
              </a:rPr>
              <a:t>коммуникативные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навыки,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самой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развивается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чувство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коллективизма,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ощущения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единодушия.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3608" y="282955"/>
            <a:ext cx="625602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Элемент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«говорящей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среды»</a:t>
            </a:r>
            <a:r>
              <a:rPr spc="600" dirty="0">
                <a:solidFill>
                  <a:srgbClr val="000000"/>
                </a:solidFill>
              </a:rPr>
              <a:t> </a:t>
            </a:r>
            <a:r>
              <a:rPr spc="-10" dirty="0"/>
              <a:t>Интерактивный</a:t>
            </a:r>
            <a:r>
              <a:rPr spc="-55" dirty="0"/>
              <a:t> </a:t>
            </a:r>
            <a:r>
              <a:rPr dirty="0"/>
              <a:t>стенд</a:t>
            </a:r>
            <a:r>
              <a:rPr spc="-90" dirty="0"/>
              <a:t> </a:t>
            </a:r>
            <a:r>
              <a:rPr dirty="0"/>
              <a:t>«Календарь</a:t>
            </a:r>
            <a:r>
              <a:rPr spc="-60" dirty="0"/>
              <a:t> </a:t>
            </a:r>
            <a:r>
              <a:rPr spc="-10" dirty="0"/>
              <a:t>событий»</a:t>
            </a:r>
          </a:p>
          <a:p>
            <a:pPr marR="25400" algn="ctr">
              <a:lnSpc>
                <a:spcPct val="100000"/>
              </a:lnSpc>
              <a:spcBef>
                <a:spcPts val="434"/>
              </a:spcBef>
            </a:pP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Визуализация</a:t>
            </a:r>
            <a:r>
              <a:rPr sz="18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детьми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предстоящих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событиях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месяца.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779" y="1578863"/>
            <a:ext cx="3663696" cy="4373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Элемент «говорящей среды» Интерактивный стенд «Календарь дня»</vt:lpstr>
      <vt:lpstr>Элемент «говорящей среды» Интерактивный стенд «Календарь погоды» Выполнение отметки погодных условий с помощью условных обозначений.</vt:lpstr>
      <vt:lpstr>Элемент «говорящей среды» Интерактивный стенд «Меню глазами детей» Визуальная фиксация ребенком/ детьми, работая в парах, 4 приема пищи способом раскрашивания, дорисовывания.</vt:lpstr>
      <vt:lpstr>Элемент «говорящей среды» Интерактивный стенд «Визитка группы» Визуальной фиксации себя как члена детско-взрослого коллектива.</vt:lpstr>
      <vt:lpstr>Элемент «говорящей среды» «Правила поведения»</vt:lpstr>
      <vt:lpstr>Элемент «говорящей среды» Интерактивный стенд «Режим дня»</vt:lpstr>
      <vt:lpstr>Элемент «говорящей среды» Интерактивный стенд «Календарь событий» Визуализация детьми о предстоящих событиях месяца.</vt:lpstr>
      <vt:lpstr>Элемент «говорящей среды» Интерактивный стенд «Азбука недели»</vt:lpstr>
      <vt:lpstr>Элемент «говорящей среды» Интерактивный стенд «Объявление-пожелание» Совместное создание объявлений-пожеланий для родителей.</vt:lpstr>
      <vt:lpstr>Элемент «говорящей среды» Интерактивный стенд «Выбор перед сном»</vt:lpstr>
      <vt:lpstr>Элемент «говорящей среды» Интерактивный стенд «Загадка дня» Отгадывание загадок, обсуждение между детьми вариантов ответов, фиксация своего ответа.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МАДОУ 21</cp:lastModifiedBy>
  <cp:revision>1</cp:revision>
  <dcterms:created xsi:type="dcterms:W3CDTF">2024-10-28T12:40:03Z</dcterms:created>
  <dcterms:modified xsi:type="dcterms:W3CDTF">2024-10-28T12:43:35Z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2024-10-28T00:00:00Z</vt:filetime>
  </property>
  <property fmtid="{D5CDD505-2E9C-101B-9397-08002B2CF9AE}" pid="5" name="Producer">
    <vt:lpwstr>Microsoft® PowerPoint® 2019</vt:lpwstr>
  </property>
</Properties>
</file>